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x="18288000" cy="10287000"/>
  <p:notesSz cx="6858000" cy="9144000"/>
  <p:embeddedFontLst>
    <p:embeddedFont>
      <p:font typeface="Radley" charset="1" panose="00000500000000000000"/>
      <p:regular r:id="rId19"/>
    </p:embeddedFont>
    <p:embeddedFont>
      <p:font typeface="Carlito" charset="1" panose="020F0502020204030204"/>
      <p:regular r:id="rId20"/>
    </p:embeddedFont>
    <p:embeddedFont>
      <p:font typeface="Radley Italics" charset="1" panose="00000500000000000000"/>
      <p:regular r:id="rId21"/>
    </p:embeddedFont>
    <p:embeddedFont>
      <p:font typeface="Carlito Bold" charset="1" panose="020F0502020204030204"/>
      <p:regular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4.jpe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5.jpe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jpeg" Type="http://schemas.openxmlformats.org/officeDocument/2006/relationships/image"/><Relationship Id="rId3" Target="../media/image4.jpeg" Type="http://schemas.openxmlformats.org/officeDocument/2006/relationships/image"/><Relationship Id="rId4" Target="../media/image5.jpeg" Type="http://schemas.openxmlformats.org/officeDocument/2006/relationships/image"/><Relationship Id="rId5" Target="../media/image6.jpe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jpeg" Type="http://schemas.openxmlformats.org/officeDocument/2006/relationships/image"/><Relationship Id="rId3" Target="../media/image8.jpeg" Type="http://schemas.openxmlformats.org/officeDocument/2006/relationships/image"/><Relationship Id="rId4" Target="../media/image9.jpeg" Type="http://schemas.openxmlformats.org/officeDocument/2006/relationships/image"/><Relationship Id="rId5" Target="../media/image10.jpe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jpeg" Type="http://schemas.openxmlformats.org/officeDocument/2006/relationships/image"/><Relationship Id="rId3" Target="../media/image12.jpeg" Type="http://schemas.openxmlformats.org/officeDocument/2006/relationships/image"/><Relationship Id="rId4" Target="../media/image13.jpeg" Type="http://schemas.openxmlformats.org/officeDocument/2006/relationships/image"/><Relationship Id="rId5" Target="../media/image14.jpe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jpeg" Type="http://schemas.openxmlformats.org/officeDocument/2006/relationships/image"/><Relationship Id="rId3" Target="../media/image16.jpeg" Type="http://schemas.openxmlformats.org/officeDocument/2006/relationships/image"/><Relationship Id="rId4" Target="../media/image17.jpeg" Type="http://schemas.openxmlformats.org/officeDocument/2006/relationships/image"/><Relationship Id="rId5" Target="../media/image18.jpe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9.jpe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.jpeg" Type="http://schemas.openxmlformats.org/officeDocument/2006/relationships/image"/><Relationship Id="rId3" Target="../media/image21.jpeg" Type="http://schemas.openxmlformats.org/officeDocument/2006/relationships/image"/><Relationship Id="rId4" Target="../media/image22.jpe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2E3C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4981575" y="3352800"/>
            <a:ext cx="8324850" cy="6934200"/>
            <a:chOff x="0" y="0"/>
            <a:chExt cx="1289737" cy="107428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89737" cy="1074289"/>
            </a:xfrm>
            <a:custGeom>
              <a:avLst/>
              <a:gdLst/>
              <a:ahLst/>
              <a:cxnLst/>
              <a:rect r="r" b="b" t="t" l="l"/>
              <a:pathLst>
                <a:path h="1074289" w="1289737">
                  <a:moveTo>
                    <a:pt x="0" y="0"/>
                  </a:moveTo>
                  <a:lnTo>
                    <a:pt x="1289737" y="0"/>
                  </a:lnTo>
                  <a:lnTo>
                    <a:pt x="1289737" y="1074289"/>
                  </a:lnTo>
                  <a:lnTo>
                    <a:pt x="0" y="1074289"/>
                  </a:lnTo>
                  <a:close/>
                </a:path>
              </a:pathLst>
            </a:custGeom>
            <a:blipFill>
              <a:blip r:embed="rId2"/>
              <a:stretch>
                <a:fillRect l="-102" t="0" r="-102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666750" y="666750"/>
            <a:ext cx="16954500" cy="2172955"/>
            <a:chOff x="0" y="0"/>
            <a:chExt cx="22606000" cy="2897274"/>
          </a:xfrm>
        </p:grpSpPr>
        <p:sp>
          <p:nvSpPr>
            <p:cNvPr name="AutoShape 5" id="5"/>
            <p:cNvSpPr/>
            <p:nvPr/>
          </p:nvSpPr>
          <p:spPr>
            <a:xfrm>
              <a:off x="0" y="2884574"/>
              <a:ext cx="22606000" cy="0"/>
            </a:xfrm>
            <a:prstGeom prst="line">
              <a:avLst/>
            </a:prstGeom>
            <a:ln cap="flat" w="25400">
              <a:solidFill>
                <a:srgbClr val="FFFFFF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TextBox 6" id="6"/>
            <p:cNvSpPr txBox="true"/>
            <p:nvPr/>
          </p:nvSpPr>
          <p:spPr>
            <a:xfrm rot="0">
              <a:off x="0" y="266700"/>
              <a:ext cx="22606000" cy="263057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4299"/>
                </a:lnSpc>
              </a:pPr>
              <a:r>
                <a:rPr lang="en-US" sz="14299" spc="-285" u="none">
                  <a:solidFill>
                    <a:srgbClr val="FFF6B2"/>
                  </a:solidFill>
                  <a:latin typeface="Radley"/>
                  <a:ea typeface="Radley"/>
                  <a:cs typeface="Radley"/>
                  <a:sym typeface="Radley"/>
                </a:rPr>
                <a:t>Adab Menuntut Ilmu</a:t>
              </a: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13611225" y="9275446"/>
            <a:ext cx="4010025" cy="3448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2520"/>
              </a:lnSpc>
              <a:spcBef>
                <a:spcPct val="0"/>
              </a:spcBef>
            </a:pPr>
            <a:r>
              <a:rPr lang="en-US" sz="1800" spc="239">
                <a:solidFill>
                  <a:srgbClr val="FFFFFF"/>
                </a:solidFill>
                <a:latin typeface="Carlito"/>
                <a:ea typeface="Carlito"/>
                <a:cs typeface="Carlito"/>
                <a:sym typeface="Carlito"/>
              </a:rPr>
              <a:t>PENGAJAR SD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666750" y="9323705"/>
            <a:ext cx="4010025" cy="2965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299"/>
              </a:lnSpc>
            </a:pPr>
            <a:r>
              <a:rPr lang="en-US" sz="2299" i="true">
                <a:solidFill>
                  <a:srgbClr val="FFFFFF"/>
                </a:solidFill>
                <a:latin typeface="Radley Italics"/>
                <a:ea typeface="Radley Italics"/>
                <a:cs typeface="Radley Italics"/>
                <a:sym typeface="Radley Italics"/>
              </a:rPr>
              <a:t>[Presenter's Full Name Here]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553325" y="0"/>
            <a:ext cx="10734675" cy="6934200"/>
            <a:chOff x="0" y="0"/>
            <a:chExt cx="3111331" cy="200980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111331" cy="2009804"/>
            </a:xfrm>
            <a:custGeom>
              <a:avLst/>
              <a:gdLst/>
              <a:ahLst/>
              <a:cxnLst/>
              <a:rect r="r" b="b" t="t" l="l"/>
              <a:pathLst>
                <a:path h="2009804" w="3111331">
                  <a:moveTo>
                    <a:pt x="0" y="0"/>
                  </a:moveTo>
                  <a:lnTo>
                    <a:pt x="3111331" y="0"/>
                  </a:lnTo>
                  <a:lnTo>
                    <a:pt x="3111331" y="2009804"/>
                  </a:lnTo>
                  <a:lnTo>
                    <a:pt x="0" y="2009804"/>
                  </a:lnTo>
                  <a:close/>
                </a:path>
              </a:pathLst>
            </a:custGeom>
            <a:blipFill>
              <a:blip r:embed="rId2"/>
              <a:stretch>
                <a:fillRect l="-74" t="0" r="-74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666750" y="723900"/>
            <a:ext cx="4619625" cy="49669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840"/>
              </a:lnSpc>
              <a:spcBef>
                <a:spcPct val="0"/>
              </a:spcBef>
            </a:pPr>
            <a:r>
              <a:rPr lang="en-US" sz="7000">
                <a:solidFill>
                  <a:srgbClr val="2E3C33"/>
                </a:solidFill>
                <a:latin typeface="Radley"/>
                <a:ea typeface="Radley"/>
                <a:cs typeface="Radley"/>
                <a:sym typeface="Radley"/>
              </a:rPr>
              <a:t>Penutup: Mulai Hari dengan Senyum dan Adab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7553325" y="7829550"/>
            <a:ext cx="5753100" cy="895350"/>
            <a:chOff x="0" y="0"/>
            <a:chExt cx="7670800" cy="1193800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0" y="-57150"/>
              <a:ext cx="7670800" cy="62272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919"/>
                </a:lnSpc>
                <a:spcBef>
                  <a:spcPct val="0"/>
                </a:spcBef>
              </a:pPr>
              <a:r>
                <a:rPr lang="en-US" sz="2799">
                  <a:solidFill>
                    <a:srgbClr val="2E3C33"/>
                  </a:solidFill>
                  <a:latin typeface="Radley"/>
                  <a:ea typeface="Radley"/>
                  <a:cs typeface="Radley"/>
                  <a:sym typeface="Radley"/>
                </a:rPr>
                <a:t>Senyum dan Adab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759460"/>
              <a:ext cx="7670800" cy="43434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520"/>
                </a:lnSpc>
              </a:pPr>
              <a:r>
                <a:rPr lang="en-US" sz="1800">
                  <a:solidFill>
                    <a:srgbClr val="2E3C33"/>
                  </a:solidFill>
                  <a:latin typeface="Carlito"/>
                  <a:ea typeface="Carlito"/>
                  <a:cs typeface="Carlito"/>
                  <a:sym typeface="Carlito"/>
                </a:rPr>
                <a:t>Mulailah hari dengan </a:t>
              </a:r>
              <a:r>
                <a:rPr lang="en-US" b="true" sz="1800">
                  <a:solidFill>
                    <a:srgbClr val="2E3C33"/>
                  </a:solidFill>
                  <a:latin typeface="Carlito Bold"/>
                  <a:ea typeface="Carlito Bold"/>
                  <a:cs typeface="Carlito Bold"/>
                  <a:sym typeface="Carlito Bold"/>
                </a:rPr>
                <a:t>senyum yang ceria</a:t>
              </a:r>
              <a:r>
                <a:rPr lang="en-US" sz="1800">
                  <a:solidFill>
                    <a:srgbClr val="2E3C33"/>
                  </a:solidFill>
                  <a:latin typeface="Carlito"/>
                  <a:ea typeface="Carlito"/>
                  <a:cs typeface="Carlito"/>
                  <a:sym typeface="Carlito"/>
                </a:rPr>
                <a:t> dan adab baik.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666750" y="9184102"/>
            <a:ext cx="2171730" cy="2205796"/>
            <a:chOff x="0" y="0"/>
            <a:chExt cx="812800" cy="8255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1270" y="0"/>
              <a:ext cx="810260" cy="822960"/>
            </a:xfrm>
            <a:custGeom>
              <a:avLst/>
              <a:gdLst/>
              <a:ahLst/>
              <a:cxnLst/>
              <a:rect r="r" b="b" t="t" l="l"/>
              <a:pathLst>
                <a:path h="822960" w="810260">
                  <a:moveTo>
                    <a:pt x="405130" y="0"/>
                  </a:moveTo>
                  <a:lnTo>
                    <a:pt x="450850" y="151130"/>
                  </a:lnTo>
                  <a:lnTo>
                    <a:pt x="546100" y="25400"/>
                  </a:lnTo>
                  <a:lnTo>
                    <a:pt x="537210" y="181610"/>
                  </a:lnTo>
                  <a:lnTo>
                    <a:pt x="669290" y="96520"/>
                  </a:lnTo>
                  <a:lnTo>
                    <a:pt x="608330" y="241300"/>
                  </a:lnTo>
                  <a:lnTo>
                    <a:pt x="760730" y="205740"/>
                  </a:lnTo>
                  <a:lnTo>
                    <a:pt x="654050" y="321310"/>
                  </a:lnTo>
                  <a:lnTo>
                    <a:pt x="810260" y="340360"/>
                  </a:lnTo>
                  <a:lnTo>
                    <a:pt x="669290" y="411480"/>
                  </a:lnTo>
                  <a:lnTo>
                    <a:pt x="810260" y="482600"/>
                  </a:lnTo>
                  <a:lnTo>
                    <a:pt x="654050" y="501650"/>
                  </a:lnTo>
                  <a:lnTo>
                    <a:pt x="760730" y="617220"/>
                  </a:lnTo>
                  <a:lnTo>
                    <a:pt x="608330" y="581660"/>
                  </a:lnTo>
                  <a:lnTo>
                    <a:pt x="669290" y="726440"/>
                  </a:lnTo>
                  <a:lnTo>
                    <a:pt x="537210" y="640080"/>
                  </a:lnTo>
                  <a:lnTo>
                    <a:pt x="546100" y="797560"/>
                  </a:lnTo>
                  <a:lnTo>
                    <a:pt x="450850" y="671830"/>
                  </a:lnTo>
                  <a:lnTo>
                    <a:pt x="405130" y="822960"/>
                  </a:lnTo>
                  <a:lnTo>
                    <a:pt x="359410" y="671830"/>
                  </a:lnTo>
                  <a:lnTo>
                    <a:pt x="264160" y="797560"/>
                  </a:lnTo>
                  <a:lnTo>
                    <a:pt x="273050" y="640080"/>
                  </a:lnTo>
                  <a:lnTo>
                    <a:pt x="140970" y="726440"/>
                  </a:lnTo>
                  <a:lnTo>
                    <a:pt x="201930" y="581660"/>
                  </a:lnTo>
                  <a:lnTo>
                    <a:pt x="49530" y="617220"/>
                  </a:lnTo>
                  <a:lnTo>
                    <a:pt x="156210" y="501650"/>
                  </a:lnTo>
                  <a:lnTo>
                    <a:pt x="0" y="482600"/>
                  </a:lnTo>
                  <a:lnTo>
                    <a:pt x="140970" y="411480"/>
                  </a:lnTo>
                  <a:lnTo>
                    <a:pt x="0" y="340360"/>
                  </a:lnTo>
                  <a:lnTo>
                    <a:pt x="156210" y="321310"/>
                  </a:lnTo>
                  <a:lnTo>
                    <a:pt x="49530" y="205740"/>
                  </a:lnTo>
                  <a:lnTo>
                    <a:pt x="201930" y="241300"/>
                  </a:lnTo>
                  <a:lnTo>
                    <a:pt x="140970" y="96520"/>
                  </a:lnTo>
                  <a:lnTo>
                    <a:pt x="273050" y="181610"/>
                  </a:lnTo>
                  <a:lnTo>
                    <a:pt x="264160" y="25400"/>
                  </a:lnTo>
                  <a:lnTo>
                    <a:pt x="359410" y="151130"/>
                  </a:lnTo>
                  <a:close/>
                </a:path>
              </a:pathLst>
            </a:custGeom>
            <a:solidFill>
              <a:srgbClr val="C58B40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141746" y="112576"/>
              <a:ext cx="529308" cy="55936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</a:p>
          </p:txBody>
        </p:sp>
      </p:grp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553325" y="0"/>
            <a:ext cx="10734675" cy="6934200"/>
            <a:chOff x="0" y="0"/>
            <a:chExt cx="3111331" cy="200980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111331" cy="2009804"/>
            </a:xfrm>
            <a:custGeom>
              <a:avLst/>
              <a:gdLst/>
              <a:ahLst/>
              <a:cxnLst/>
              <a:rect r="r" b="b" t="t" l="l"/>
              <a:pathLst>
                <a:path h="2009804" w="3111331">
                  <a:moveTo>
                    <a:pt x="0" y="0"/>
                  </a:moveTo>
                  <a:lnTo>
                    <a:pt x="3111331" y="0"/>
                  </a:lnTo>
                  <a:lnTo>
                    <a:pt x="3111331" y="2009804"/>
                  </a:lnTo>
                  <a:lnTo>
                    <a:pt x="0" y="2009804"/>
                  </a:lnTo>
                  <a:close/>
                </a:path>
              </a:pathLst>
            </a:custGeom>
            <a:blipFill>
              <a:blip r:embed="rId2"/>
              <a:stretch>
                <a:fillRect l="-74" t="0" r="-74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666750" y="723900"/>
            <a:ext cx="4619625" cy="29857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840"/>
              </a:lnSpc>
              <a:spcBef>
                <a:spcPct val="0"/>
              </a:spcBef>
            </a:pPr>
            <a:r>
              <a:rPr lang="en-US" sz="7000">
                <a:solidFill>
                  <a:srgbClr val="2E3C33"/>
                </a:solidFill>
                <a:latin typeface="Radley"/>
                <a:ea typeface="Radley"/>
                <a:cs typeface="Radley"/>
                <a:sym typeface="Radley"/>
              </a:rPr>
              <a:t>Doa dan Hadits Penutup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7553325" y="7829550"/>
            <a:ext cx="5753100" cy="895350"/>
            <a:chOff x="0" y="0"/>
            <a:chExt cx="7670800" cy="1193800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0" y="-57150"/>
              <a:ext cx="7670800" cy="62272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919"/>
                </a:lnSpc>
                <a:spcBef>
                  <a:spcPct val="0"/>
                </a:spcBef>
              </a:pPr>
              <a:r>
                <a:rPr lang="en-US" sz="2799">
                  <a:solidFill>
                    <a:srgbClr val="2E3C33"/>
                  </a:solidFill>
                  <a:latin typeface="Radley"/>
                  <a:ea typeface="Radley"/>
                  <a:cs typeface="Radley"/>
                  <a:sym typeface="Radley"/>
                </a:rPr>
                <a:t>Doa Belajar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759460"/>
              <a:ext cx="7670800" cy="43434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520"/>
                </a:lnSpc>
              </a:pPr>
              <a:r>
                <a:rPr lang="en-US" sz="1800">
                  <a:solidFill>
                    <a:srgbClr val="2E3C33"/>
                  </a:solidFill>
                  <a:latin typeface="Carlito"/>
                  <a:ea typeface="Carlito"/>
                  <a:cs typeface="Carlito"/>
                  <a:sym typeface="Carlito"/>
                </a:rPr>
                <a:t>"Ya Allah, berkahilah ilmu yang kami pelajari."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666750" y="9184102"/>
            <a:ext cx="2171730" cy="2205796"/>
            <a:chOff x="0" y="0"/>
            <a:chExt cx="812800" cy="8255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1270" y="0"/>
              <a:ext cx="810260" cy="822960"/>
            </a:xfrm>
            <a:custGeom>
              <a:avLst/>
              <a:gdLst/>
              <a:ahLst/>
              <a:cxnLst/>
              <a:rect r="r" b="b" t="t" l="l"/>
              <a:pathLst>
                <a:path h="822960" w="810260">
                  <a:moveTo>
                    <a:pt x="405130" y="0"/>
                  </a:moveTo>
                  <a:lnTo>
                    <a:pt x="450850" y="151130"/>
                  </a:lnTo>
                  <a:lnTo>
                    <a:pt x="546100" y="25400"/>
                  </a:lnTo>
                  <a:lnTo>
                    <a:pt x="537210" y="181610"/>
                  </a:lnTo>
                  <a:lnTo>
                    <a:pt x="669290" y="96520"/>
                  </a:lnTo>
                  <a:lnTo>
                    <a:pt x="608330" y="241300"/>
                  </a:lnTo>
                  <a:lnTo>
                    <a:pt x="760730" y="205740"/>
                  </a:lnTo>
                  <a:lnTo>
                    <a:pt x="654050" y="321310"/>
                  </a:lnTo>
                  <a:lnTo>
                    <a:pt x="810260" y="340360"/>
                  </a:lnTo>
                  <a:lnTo>
                    <a:pt x="669290" y="411480"/>
                  </a:lnTo>
                  <a:lnTo>
                    <a:pt x="810260" y="482600"/>
                  </a:lnTo>
                  <a:lnTo>
                    <a:pt x="654050" y="501650"/>
                  </a:lnTo>
                  <a:lnTo>
                    <a:pt x="760730" y="617220"/>
                  </a:lnTo>
                  <a:lnTo>
                    <a:pt x="608330" y="581660"/>
                  </a:lnTo>
                  <a:lnTo>
                    <a:pt x="669290" y="726440"/>
                  </a:lnTo>
                  <a:lnTo>
                    <a:pt x="537210" y="640080"/>
                  </a:lnTo>
                  <a:lnTo>
                    <a:pt x="546100" y="797560"/>
                  </a:lnTo>
                  <a:lnTo>
                    <a:pt x="450850" y="671830"/>
                  </a:lnTo>
                  <a:lnTo>
                    <a:pt x="405130" y="822960"/>
                  </a:lnTo>
                  <a:lnTo>
                    <a:pt x="359410" y="671830"/>
                  </a:lnTo>
                  <a:lnTo>
                    <a:pt x="264160" y="797560"/>
                  </a:lnTo>
                  <a:lnTo>
                    <a:pt x="273050" y="640080"/>
                  </a:lnTo>
                  <a:lnTo>
                    <a:pt x="140970" y="726440"/>
                  </a:lnTo>
                  <a:lnTo>
                    <a:pt x="201930" y="581660"/>
                  </a:lnTo>
                  <a:lnTo>
                    <a:pt x="49530" y="617220"/>
                  </a:lnTo>
                  <a:lnTo>
                    <a:pt x="156210" y="501650"/>
                  </a:lnTo>
                  <a:lnTo>
                    <a:pt x="0" y="482600"/>
                  </a:lnTo>
                  <a:lnTo>
                    <a:pt x="140970" y="411480"/>
                  </a:lnTo>
                  <a:lnTo>
                    <a:pt x="0" y="340360"/>
                  </a:lnTo>
                  <a:lnTo>
                    <a:pt x="156210" y="321310"/>
                  </a:lnTo>
                  <a:lnTo>
                    <a:pt x="49530" y="205740"/>
                  </a:lnTo>
                  <a:lnTo>
                    <a:pt x="201930" y="241300"/>
                  </a:lnTo>
                  <a:lnTo>
                    <a:pt x="140970" y="96520"/>
                  </a:lnTo>
                  <a:lnTo>
                    <a:pt x="273050" y="181610"/>
                  </a:lnTo>
                  <a:lnTo>
                    <a:pt x="264160" y="25400"/>
                  </a:lnTo>
                  <a:lnTo>
                    <a:pt x="359410" y="151130"/>
                  </a:lnTo>
                  <a:close/>
                </a:path>
              </a:pathLst>
            </a:custGeom>
            <a:solidFill>
              <a:srgbClr val="C58B40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141746" y="112576"/>
              <a:ext cx="529308" cy="55936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</a:p>
          </p:txBody>
        </p:sp>
      </p:grp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>
  <p:cSld>
    <p:bg>
      <p:bgPr>
        <a:solidFill>
          <a:srgbClr val="FFF6B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543300" y="1562127"/>
            <a:ext cx="11201400" cy="2066938"/>
            <a:chOff x="0" y="0"/>
            <a:chExt cx="14935200" cy="2755917"/>
          </a:xfrm>
        </p:grpSpPr>
        <p:sp>
          <p:nvSpPr>
            <p:cNvPr name="AutoShape 3" id="3"/>
            <p:cNvSpPr/>
            <p:nvPr/>
          </p:nvSpPr>
          <p:spPr>
            <a:xfrm flipH="true">
              <a:off x="4892198" y="1651034"/>
              <a:ext cx="5150805" cy="0"/>
            </a:xfrm>
            <a:prstGeom prst="line">
              <a:avLst/>
            </a:prstGeom>
            <a:ln cap="flat" w="25400">
              <a:solidFill>
                <a:srgbClr val="2E3C33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TextBox 4" id="4"/>
            <p:cNvSpPr txBox="true"/>
            <p:nvPr/>
          </p:nvSpPr>
          <p:spPr>
            <a:xfrm rot="0">
              <a:off x="0" y="57150"/>
              <a:ext cx="14935200" cy="11620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6600"/>
                </a:lnSpc>
              </a:pPr>
              <a:r>
                <a:rPr lang="en-US" sz="6000">
                  <a:solidFill>
                    <a:srgbClr val="2E3C33"/>
                  </a:solidFill>
                  <a:latin typeface="Radley"/>
                  <a:ea typeface="Radley"/>
                  <a:cs typeface="Radley"/>
                  <a:sym typeface="Radley"/>
                </a:rPr>
                <a:t>4 dari 4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0" y="2035192"/>
              <a:ext cx="14935200" cy="7207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200"/>
                </a:lnSpc>
                <a:spcBef>
                  <a:spcPct val="0"/>
                </a:spcBef>
              </a:pPr>
              <a:r>
                <a:rPr lang="en-US" sz="3500" strike="noStrike" u="none">
                  <a:solidFill>
                    <a:srgbClr val="2E3C33"/>
                  </a:solidFill>
                  <a:latin typeface="Radley"/>
                  <a:ea typeface="Radley"/>
                  <a:cs typeface="Radley"/>
                  <a:sym typeface="Radley"/>
                </a:rPr>
                <a:t>Semua anak memahami adab</a:t>
              </a: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3543300" y="4248238"/>
            <a:ext cx="11201400" cy="2066938"/>
            <a:chOff x="0" y="0"/>
            <a:chExt cx="14935200" cy="2755917"/>
          </a:xfrm>
        </p:grpSpPr>
        <p:sp>
          <p:nvSpPr>
            <p:cNvPr name="AutoShape 7" id="7"/>
            <p:cNvSpPr/>
            <p:nvPr/>
          </p:nvSpPr>
          <p:spPr>
            <a:xfrm flipH="true">
              <a:off x="4892198" y="1651034"/>
              <a:ext cx="5150805" cy="0"/>
            </a:xfrm>
            <a:prstGeom prst="line">
              <a:avLst/>
            </a:prstGeom>
            <a:ln cap="flat" w="25400">
              <a:solidFill>
                <a:srgbClr val="2E3C33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TextBox 8" id="8"/>
            <p:cNvSpPr txBox="true"/>
            <p:nvPr/>
          </p:nvSpPr>
          <p:spPr>
            <a:xfrm rot="0">
              <a:off x="0" y="57150"/>
              <a:ext cx="14935200" cy="11620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6600"/>
                </a:lnSpc>
                <a:spcBef>
                  <a:spcPct val="0"/>
                </a:spcBef>
              </a:pPr>
              <a:r>
                <a:rPr lang="en-US" sz="6000" strike="noStrike" u="none">
                  <a:solidFill>
                    <a:srgbClr val="2E3C33"/>
                  </a:solidFill>
                  <a:latin typeface="Radley"/>
                  <a:ea typeface="Radley"/>
                  <a:cs typeface="Radley"/>
                  <a:sym typeface="Radley"/>
                </a:rPr>
                <a:t>95%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0" y="2035192"/>
              <a:ext cx="14935200" cy="7207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200"/>
                </a:lnSpc>
                <a:spcBef>
                  <a:spcPct val="0"/>
                </a:spcBef>
              </a:pPr>
              <a:r>
                <a:rPr lang="en-US" sz="3500" strike="noStrike" u="none">
                  <a:solidFill>
                    <a:srgbClr val="2E3C33"/>
                  </a:solidFill>
                  <a:latin typeface="Radley"/>
                  <a:ea typeface="Radley"/>
                  <a:cs typeface="Radley"/>
                  <a:sym typeface="Radley"/>
                </a:rPr>
                <a:t>Anak-anak berperilaku sopan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3543300" y="6934288"/>
            <a:ext cx="11201400" cy="2066938"/>
            <a:chOff x="0" y="0"/>
            <a:chExt cx="14935200" cy="2755917"/>
          </a:xfrm>
        </p:grpSpPr>
        <p:sp>
          <p:nvSpPr>
            <p:cNvPr name="AutoShape 11" id="11"/>
            <p:cNvSpPr/>
            <p:nvPr/>
          </p:nvSpPr>
          <p:spPr>
            <a:xfrm flipH="true">
              <a:off x="4892198" y="1651034"/>
              <a:ext cx="5150805" cy="0"/>
            </a:xfrm>
            <a:prstGeom prst="line">
              <a:avLst/>
            </a:prstGeom>
            <a:ln cap="flat" w="25400">
              <a:solidFill>
                <a:srgbClr val="2E3C33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TextBox 12" id="12"/>
            <p:cNvSpPr txBox="true"/>
            <p:nvPr/>
          </p:nvSpPr>
          <p:spPr>
            <a:xfrm rot="0">
              <a:off x="0" y="57150"/>
              <a:ext cx="14935200" cy="11620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6600"/>
                </a:lnSpc>
                <a:spcBef>
                  <a:spcPct val="0"/>
                </a:spcBef>
              </a:pPr>
              <a:r>
                <a:rPr lang="en-US" sz="6000" strike="noStrike" u="none">
                  <a:solidFill>
                    <a:srgbClr val="2E3C33"/>
                  </a:solidFill>
                  <a:latin typeface="Radley"/>
                  <a:ea typeface="Radley"/>
                  <a:cs typeface="Radley"/>
                  <a:sym typeface="Radley"/>
                </a:rPr>
                <a:t>1000+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0" y="2035192"/>
              <a:ext cx="14935200" cy="7207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200"/>
                </a:lnSpc>
                <a:spcBef>
                  <a:spcPct val="0"/>
                </a:spcBef>
              </a:pPr>
              <a:r>
                <a:rPr lang="en-US" sz="3500" strike="noStrike" u="none">
                  <a:solidFill>
                    <a:srgbClr val="2E3C33"/>
                  </a:solidFill>
                  <a:latin typeface="Radley"/>
                  <a:ea typeface="Radley"/>
                  <a:cs typeface="Radley"/>
                  <a:sym typeface="Radley"/>
                </a:rPr>
                <a:t>Buku yang dirawat dengan baik</a:t>
              </a:r>
            </a:p>
          </p:txBody>
        </p:sp>
      </p:grp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>
  <p:cSld>
    <p:bg>
      <p:bgPr>
        <a:solidFill>
          <a:srgbClr val="2E3C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734674" y="2932118"/>
            <a:ext cx="6569697" cy="4349743"/>
            <a:chOff x="0" y="0"/>
            <a:chExt cx="8759596" cy="5799657"/>
          </a:xfrm>
        </p:grpSpPr>
        <p:sp>
          <p:nvSpPr>
            <p:cNvPr name="AutoShape 3" id="3"/>
            <p:cNvSpPr/>
            <p:nvPr/>
          </p:nvSpPr>
          <p:spPr>
            <a:xfrm flipV="true">
              <a:off x="18" y="4140192"/>
              <a:ext cx="8759543" cy="12700"/>
            </a:xfrm>
            <a:prstGeom prst="line">
              <a:avLst/>
            </a:prstGeom>
            <a:ln cap="flat" w="25400">
              <a:solidFill>
                <a:srgbClr val="FFF6B2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4" id="4"/>
            <p:cNvSpPr/>
            <p:nvPr/>
          </p:nvSpPr>
          <p:spPr>
            <a:xfrm flipV="true">
              <a:off x="35" y="1748365"/>
              <a:ext cx="8759543" cy="12700"/>
            </a:xfrm>
            <a:prstGeom prst="line">
              <a:avLst/>
            </a:prstGeom>
            <a:ln cap="flat" w="25400">
              <a:solidFill>
                <a:srgbClr val="FFF6B2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TextBox 5" id="5"/>
            <p:cNvSpPr txBox="true"/>
            <p:nvPr/>
          </p:nvSpPr>
          <p:spPr>
            <a:xfrm rot="0">
              <a:off x="52" y="-76200"/>
              <a:ext cx="8759543" cy="47836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FFFFFF"/>
                  </a:solidFill>
                  <a:latin typeface="Carlito"/>
                  <a:ea typeface="Carlito"/>
                  <a:cs typeface="Carlito"/>
                  <a:sym typeface="Carlito"/>
                </a:rPr>
                <a:t>WEBSITE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52" y="414865"/>
              <a:ext cx="8759543" cy="6985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199"/>
                </a:lnSpc>
              </a:pPr>
              <a:r>
                <a:rPr lang="en-US" sz="3499">
                  <a:solidFill>
                    <a:srgbClr val="FFFFFF"/>
                  </a:solidFill>
                  <a:latin typeface="Radley"/>
                  <a:ea typeface="Radley"/>
                  <a:cs typeface="Radley"/>
                  <a:sym typeface="Radley"/>
                </a:rPr>
                <a:t>reallygreatsite.com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52" y="2317746"/>
              <a:ext cx="8759543" cy="47836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FFFFFF"/>
                  </a:solidFill>
                  <a:latin typeface="Carlito"/>
                  <a:ea typeface="Carlito"/>
                  <a:cs typeface="Carlito"/>
                  <a:sym typeface="Carlito"/>
                </a:rPr>
                <a:t>EMAIL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52" y="2808811"/>
              <a:ext cx="8759543" cy="6985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199"/>
                </a:lnSpc>
                <a:spcBef>
                  <a:spcPct val="0"/>
                </a:spcBef>
              </a:pPr>
              <a:r>
                <a:rPr lang="en-US" sz="3499" strike="noStrike" u="none">
                  <a:solidFill>
                    <a:srgbClr val="FFFFFF"/>
                  </a:solidFill>
                  <a:latin typeface="Radley"/>
                  <a:ea typeface="Radley"/>
                  <a:cs typeface="Radley"/>
                  <a:sym typeface="Radley"/>
                </a:rPr>
                <a:t>hello@reallygreatsite.com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52" y="4610092"/>
              <a:ext cx="8759543" cy="47836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FFFFFF"/>
                  </a:solidFill>
                  <a:latin typeface="Carlito"/>
                  <a:ea typeface="Carlito"/>
                  <a:cs typeface="Carlito"/>
                  <a:sym typeface="Carlito"/>
                </a:rPr>
                <a:t>TELEPON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52" y="5101157"/>
              <a:ext cx="8759543" cy="6985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199"/>
                </a:lnSpc>
                <a:spcBef>
                  <a:spcPct val="0"/>
                </a:spcBef>
              </a:pPr>
              <a:r>
                <a:rPr lang="en-US" sz="3499" strike="noStrike" u="none">
                  <a:solidFill>
                    <a:srgbClr val="FFFFFF"/>
                  </a:solidFill>
                  <a:latin typeface="Radley"/>
                  <a:ea typeface="Radley"/>
                  <a:cs typeface="Radley"/>
                  <a:sym typeface="Radley"/>
                </a:rPr>
                <a:t>123-456-7890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666750" y="2963509"/>
            <a:ext cx="8324850" cy="3911919"/>
            <a:chOff x="0" y="0"/>
            <a:chExt cx="11099800" cy="5215892"/>
          </a:xfrm>
        </p:grpSpPr>
        <p:sp>
          <p:nvSpPr>
            <p:cNvPr name="TextBox 12" id="12"/>
            <p:cNvSpPr txBox="true"/>
            <p:nvPr/>
          </p:nvSpPr>
          <p:spPr>
            <a:xfrm rot="0">
              <a:off x="49111" y="1215813"/>
              <a:ext cx="11050689" cy="400007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7840"/>
                </a:lnSpc>
              </a:pPr>
              <a:r>
                <a:rPr lang="en-US" sz="7000">
                  <a:solidFill>
                    <a:srgbClr val="FFF6B2"/>
                  </a:solidFill>
                  <a:latin typeface="Radley"/>
                  <a:ea typeface="Radley"/>
                  <a:cs typeface="Radley"/>
                  <a:sym typeface="Radley"/>
                </a:rPr>
                <a:t>Terima kasih sudah belajar adab bersama kami!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0" y="57150"/>
              <a:ext cx="11050689" cy="6455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500"/>
                </a:lnSpc>
              </a:pPr>
              <a:r>
                <a:rPr lang="en-US" sz="3500" i="true" u="none">
                  <a:solidFill>
                    <a:srgbClr val="FFF6B2"/>
                  </a:solidFill>
                  <a:latin typeface="Radley Italics"/>
                  <a:ea typeface="Radley Italics"/>
                  <a:cs typeface="Radley Italics"/>
                  <a:sym typeface="Radley Italics"/>
                </a:rPr>
                <a:t>Terima Kasih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429875" y="0"/>
            <a:ext cx="7858125" cy="10287000"/>
            <a:chOff x="0" y="0"/>
            <a:chExt cx="1217429" cy="159372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17429" cy="1593725"/>
            </a:xfrm>
            <a:custGeom>
              <a:avLst/>
              <a:gdLst/>
              <a:ahLst/>
              <a:cxnLst/>
              <a:rect r="r" b="b" t="t" l="l"/>
              <a:pathLst>
                <a:path h="1593725" w="1217429">
                  <a:moveTo>
                    <a:pt x="0" y="0"/>
                  </a:moveTo>
                  <a:lnTo>
                    <a:pt x="1217429" y="0"/>
                  </a:lnTo>
                  <a:lnTo>
                    <a:pt x="1217429" y="1593725"/>
                  </a:lnTo>
                  <a:lnTo>
                    <a:pt x="0" y="1593725"/>
                  </a:lnTo>
                  <a:close/>
                </a:path>
              </a:pathLst>
            </a:custGeom>
            <a:blipFill>
              <a:blip r:embed="rId2"/>
              <a:stretch>
                <a:fillRect l="0" t="-421" r="0" b="-421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666750" y="666755"/>
            <a:ext cx="7230865" cy="5857875"/>
            <a:chOff x="0" y="0"/>
            <a:chExt cx="9641153" cy="7810500"/>
          </a:xfrm>
        </p:grpSpPr>
        <p:sp>
          <p:nvSpPr>
            <p:cNvPr name="TextBox 5" id="5"/>
            <p:cNvSpPr txBox="true"/>
            <p:nvPr/>
          </p:nvSpPr>
          <p:spPr>
            <a:xfrm rot="0">
              <a:off x="26326" y="57150"/>
              <a:ext cx="9614826" cy="267927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7840"/>
                </a:lnSpc>
                <a:spcBef>
                  <a:spcPct val="0"/>
                </a:spcBef>
              </a:pPr>
              <a:r>
                <a:rPr lang="en-US" sz="7000" i="true">
                  <a:solidFill>
                    <a:srgbClr val="2E3C33"/>
                  </a:solidFill>
                  <a:latin typeface="Radley Italics"/>
                  <a:ea typeface="Radley Italics"/>
                  <a:cs typeface="Radley Italics"/>
                  <a:sym typeface="Radley Italics"/>
                </a:rPr>
                <a:t>Mengapa Beradab?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26326" y="3708400"/>
              <a:ext cx="9614826" cy="1397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199"/>
                </a:lnSpc>
                <a:spcBef>
                  <a:spcPct val="0"/>
                </a:spcBef>
              </a:pPr>
              <a:r>
                <a:rPr lang="en-US" sz="3499" u="none">
                  <a:solidFill>
                    <a:srgbClr val="2E3C33"/>
                  </a:solidFill>
                  <a:latin typeface="Radley"/>
                  <a:ea typeface="Radley"/>
                  <a:cs typeface="Radley"/>
                  <a:sym typeface="Radley"/>
                </a:rPr>
                <a:t>Pentingnya adab dalam menuntut ilmu bagi anak-anak SD</a:t>
              </a:r>
            </a:p>
          </p:txBody>
        </p:sp>
        <p:sp>
          <p:nvSpPr>
            <p:cNvPr name="AutoShape 7" id="7"/>
            <p:cNvSpPr/>
            <p:nvPr/>
          </p:nvSpPr>
          <p:spPr>
            <a:xfrm>
              <a:off x="0" y="3222414"/>
              <a:ext cx="9614826" cy="0"/>
            </a:xfrm>
            <a:prstGeom prst="line">
              <a:avLst/>
            </a:prstGeom>
            <a:ln cap="flat" w="25400">
              <a:solidFill>
                <a:srgbClr val="2E3C33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TextBox 8" id="8"/>
            <p:cNvSpPr txBox="true"/>
            <p:nvPr/>
          </p:nvSpPr>
          <p:spPr>
            <a:xfrm rot="0">
              <a:off x="26326" y="5740400"/>
              <a:ext cx="9588500" cy="20701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400"/>
                </a:lnSpc>
              </a:pPr>
              <a:r>
                <a:rPr lang="en-US" sz="2000">
                  <a:solidFill>
                    <a:srgbClr val="2E3C33"/>
                  </a:solidFill>
                  <a:latin typeface="Carlito"/>
                  <a:ea typeface="Carlito"/>
                  <a:cs typeface="Carlito"/>
                  <a:sym typeface="Carlito"/>
                </a:rPr>
                <a:t>Adab adalah dasar yang </a:t>
              </a:r>
              <a:r>
                <a:rPr lang="en-US" b="true" sz="2000">
                  <a:solidFill>
                    <a:srgbClr val="2E3C33"/>
                  </a:solidFill>
                  <a:latin typeface="Carlito Bold"/>
                  <a:ea typeface="Carlito Bold"/>
                  <a:cs typeface="Carlito Bold"/>
                  <a:sym typeface="Carlito Bold"/>
                </a:rPr>
                <a:t>mendukung pembelajaran</a:t>
              </a:r>
              <a:r>
                <a:rPr lang="en-US" sz="2000">
                  <a:solidFill>
                    <a:srgbClr val="2E3C33"/>
                  </a:solidFill>
                  <a:latin typeface="Carlito"/>
                  <a:ea typeface="Carlito"/>
                  <a:cs typeface="Carlito"/>
                  <a:sym typeface="Carlito"/>
                </a:rPr>
                <a:t>. Dengan adab yang baik, ilmu menjadi lebih </a:t>
              </a:r>
              <a:r>
                <a:rPr lang="en-US" b="true" sz="2000">
                  <a:solidFill>
                    <a:srgbClr val="2E3C33"/>
                  </a:solidFill>
                  <a:latin typeface="Carlito Bold"/>
                  <a:ea typeface="Carlito Bold"/>
                  <a:cs typeface="Carlito Bold"/>
                  <a:sym typeface="Carlito Bold"/>
                </a:rPr>
                <a:t>mudah dipahami</a:t>
              </a:r>
              <a:r>
                <a:rPr lang="en-US" sz="2000">
                  <a:solidFill>
                    <a:srgbClr val="2E3C33"/>
                  </a:solidFill>
                  <a:latin typeface="Carlito"/>
                  <a:ea typeface="Carlito"/>
                  <a:cs typeface="Carlito"/>
                  <a:sym typeface="Carlito"/>
                </a:rPr>
                <a:t> dan membawa berkah. Anak-anak yang beradab akan disayang oleh Allah, guru, orang tua, dan teman-teman, serta menjadikan proses belajar itu menyenangkan dan bermakna.</a:t>
              </a: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666750" y="9184102"/>
            <a:ext cx="2171730" cy="2205796"/>
            <a:chOff x="0" y="0"/>
            <a:chExt cx="812800" cy="8255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1270" y="0"/>
              <a:ext cx="810260" cy="822960"/>
            </a:xfrm>
            <a:custGeom>
              <a:avLst/>
              <a:gdLst/>
              <a:ahLst/>
              <a:cxnLst/>
              <a:rect r="r" b="b" t="t" l="l"/>
              <a:pathLst>
                <a:path h="822960" w="810260">
                  <a:moveTo>
                    <a:pt x="405130" y="0"/>
                  </a:moveTo>
                  <a:lnTo>
                    <a:pt x="450850" y="151130"/>
                  </a:lnTo>
                  <a:lnTo>
                    <a:pt x="546100" y="25400"/>
                  </a:lnTo>
                  <a:lnTo>
                    <a:pt x="537210" y="181610"/>
                  </a:lnTo>
                  <a:lnTo>
                    <a:pt x="669290" y="96520"/>
                  </a:lnTo>
                  <a:lnTo>
                    <a:pt x="608330" y="241300"/>
                  </a:lnTo>
                  <a:lnTo>
                    <a:pt x="760730" y="205740"/>
                  </a:lnTo>
                  <a:lnTo>
                    <a:pt x="654050" y="321310"/>
                  </a:lnTo>
                  <a:lnTo>
                    <a:pt x="810260" y="340360"/>
                  </a:lnTo>
                  <a:lnTo>
                    <a:pt x="669290" y="411480"/>
                  </a:lnTo>
                  <a:lnTo>
                    <a:pt x="810260" y="482600"/>
                  </a:lnTo>
                  <a:lnTo>
                    <a:pt x="654050" y="501650"/>
                  </a:lnTo>
                  <a:lnTo>
                    <a:pt x="760730" y="617220"/>
                  </a:lnTo>
                  <a:lnTo>
                    <a:pt x="608330" y="581660"/>
                  </a:lnTo>
                  <a:lnTo>
                    <a:pt x="669290" y="726440"/>
                  </a:lnTo>
                  <a:lnTo>
                    <a:pt x="537210" y="640080"/>
                  </a:lnTo>
                  <a:lnTo>
                    <a:pt x="546100" y="797560"/>
                  </a:lnTo>
                  <a:lnTo>
                    <a:pt x="450850" y="671830"/>
                  </a:lnTo>
                  <a:lnTo>
                    <a:pt x="405130" y="822960"/>
                  </a:lnTo>
                  <a:lnTo>
                    <a:pt x="359410" y="671830"/>
                  </a:lnTo>
                  <a:lnTo>
                    <a:pt x="264160" y="797560"/>
                  </a:lnTo>
                  <a:lnTo>
                    <a:pt x="273050" y="640080"/>
                  </a:lnTo>
                  <a:lnTo>
                    <a:pt x="140970" y="726440"/>
                  </a:lnTo>
                  <a:lnTo>
                    <a:pt x="201930" y="581660"/>
                  </a:lnTo>
                  <a:lnTo>
                    <a:pt x="49530" y="617220"/>
                  </a:lnTo>
                  <a:lnTo>
                    <a:pt x="156210" y="501650"/>
                  </a:lnTo>
                  <a:lnTo>
                    <a:pt x="0" y="482600"/>
                  </a:lnTo>
                  <a:lnTo>
                    <a:pt x="140970" y="411480"/>
                  </a:lnTo>
                  <a:lnTo>
                    <a:pt x="0" y="340360"/>
                  </a:lnTo>
                  <a:lnTo>
                    <a:pt x="156210" y="321310"/>
                  </a:lnTo>
                  <a:lnTo>
                    <a:pt x="49530" y="205740"/>
                  </a:lnTo>
                  <a:lnTo>
                    <a:pt x="201930" y="241300"/>
                  </a:lnTo>
                  <a:lnTo>
                    <a:pt x="140970" y="96520"/>
                  </a:lnTo>
                  <a:lnTo>
                    <a:pt x="273050" y="181610"/>
                  </a:lnTo>
                  <a:lnTo>
                    <a:pt x="264160" y="25400"/>
                  </a:lnTo>
                  <a:lnTo>
                    <a:pt x="359410" y="151130"/>
                  </a:lnTo>
                  <a:close/>
                </a:path>
              </a:pathLst>
            </a:custGeom>
            <a:solidFill>
              <a:srgbClr val="C58B40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141746" y="112576"/>
              <a:ext cx="529308" cy="55936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</a:p>
          </p:txBody>
        </p:sp>
      </p:grp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666750" y="723900"/>
            <a:ext cx="16954500" cy="10045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840"/>
              </a:lnSpc>
              <a:spcBef>
                <a:spcPct val="0"/>
              </a:spcBef>
            </a:pPr>
            <a:r>
              <a:rPr lang="en-US" sz="7000">
                <a:solidFill>
                  <a:srgbClr val="2E3C33"/>
                </a:solidFill>
                <a:latin typeface="Radley"/>
                <a:ea typeface="Radley"/>
                <a:cs typeface="Radley"/>
                <a:sym typeface="Radley"/>
              </a:rPr>
              <a:t>Adab Saat Belajar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666750" y="3352800"/>
            <a:ext cx="3476954" cy="1096125"/>
            <a:chOff x="0" y="0"/>
            <a:chExt cx="4635939" cy="1461500"/>
          </a:xfrm>
        </p:grpSpPr>
        <p:sp>
          <p:nvSpPr>
            <p:cNvPr name="TextBox 4" id="4"/>
            <p:cNvSpPr txBox="true"/>
            <p:nvPr/>
          </p:nvSpPr>
          <p:spPr>
            <a:xfrm rot="0">
              <a:off x="0" y="-47625"/>
              <a:ext cx="4635939" cy="60168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870"/>
                </a:lnSpc>
                <a:spcBef>
                  <a:spcPct val="0"/>
                </a:spcBef>
              </a:pPr>
              <a:r>
                <a:rPr lang="en-US" sz="2764">
                  <a:solidFill>
                    <a:srgbClr val="2E3C33"/>
                  </a:solidFill>
                  <a:latin typeface="Radley"/>
                  <a:ea typeface="Radley"/>
                  <a:cs typeface="Radley"/>
                  <a:sym typeface="Radley"/>
                </a:rPr>
                <a:t>Niat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0" y="528262"/>
              <a:ext cx="4635939" cy="93323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764"/>
                </a:lnSpc>
              </a:pPr>
              <a:r>
                <a:rPr lang="en-US" sz="1974">
                  <a:solidFill>
                    <a:srgbClr val="2E3C33"/>
                  </a:solidFill>
                  <a:latin typeface="Carlito"/>
                  <a:ea typeface="Carlito"/>
                  <a:cs typeface="Carlito"/>
                  <a:sym typeface="Carlito"/>
                </a:rPr>
                <a:t>Belajar karena </a:t>
              </a:r>
              <a:r>
                <a:rPr lang="en-US" b="true" sz="1974">
                  <a:solidFill>
                    <a:srgbClr val="2E3C33"/>
                  </a:solidFill>
                  <a:latin typeface="Carlito Bold"/>
                  <a:ea typeface="Carlito Bold"/>
                  <a:cs typeface="Carlito Bold"/>
                  <a:sym typeface="Carlito Bold"/>
                </a:rPr>
                <a:t>Allah</a:t>
              </a:r>
              <a:r>
                <a:rPr lang="en-US" sz="1974">
                  <a:solidFill>
                    <a:srgbClr val="2E3C33"/>
                  </a:solidFill>
                  <a:latin typeface="Carlito"/>
                  <a:ea typeface="Carlito"/>
                  <a:cs typeface="Carlito"/>
                  <a:sym typeface="Carlito"/>
                </a:rPr>
                <a:t> dan niat yang baik</a:t>
              </a: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9296400" y="3352800"/>
            <a:ext cx="3476954" cy="1153139"/>
            <a:chOff x="0" y="0"/>
            <a:chExt cx="4635939" cy="1537518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0" y="-47625"/>
              <a:ext cx="4635939" cy="60168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870"/>
                </a:lnSpc>
                <a:spcBef>
                  <a:spcPct val="0"/>
                </a:spcBef>
              </a:pPr>
              <a:r>
                <a:rPr lang="en-US" sz="2764">
                  <a:solidFill>
                    <a:srgbClr val="2E3C33"/>
                  </a:solidFill>
                  <a:latin typeface="Radley"/>
                  <a:ea typeface="Radley"/>
                  <a:cs typeface="Radley"/>
                  <a:sym typeface="Radley"/>
                </a:rPr>
                <a:t>Doa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604280"/>
              <a:ext cx="4635939" cy="93323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764"/>
                </a:lnSpc>
                <a:spcBef>
                  <a:spcPct val="0"/>
                </a:spcBef>
              </a:pPr>
              <a:r>
                <a:rPr lang="en-US" sz="1974" strike="noStrike" u="none">
                  <a:solidFill>
                    <a:srgbClr val="2E3C33"/>
                  </a:solidFill>
                  <a:latin typeface="Carlito"/>
                  <a:ea typeface="Carlito"/>
                  <a:cs typeface="Carlito"/>
                  <a:sym typeface="Carlito"/>
                </a:rPr>
                <a:t>Membaca doa </a:t>
              </a:r>
              <a:r>
                <a:rPr lang="en-US" b="true" sz="1974" strike="noStrike" u="none">
                  <a:solidFill>
                    <a:srgbClr val="2E3C33"/>
                  </a:solidFill>
                  <a:latin typeface="Carlito Bold"/>
                  <a:ea typeface="Carlito Bold"/>
                  <a:cs typeface="Carlito Bold"/>
                  <a:sym typeface="Carlito Bold"/>
                </a:rPr>
                <a:t>sebelum belajar</a:t>
              </a:r>
              <a:r>
                <a:rPr lang="en-US" sz="1974" strike="noStrike" u="none">
                  <a:solidFill>
                    <a:srgbClr val="2E3C33"/>
                  </a:solidFill>
                  <a:latin typeface="Carlito"/>
                  <a:ea typeface="Carlito"/>
                  <a:cs typeface="Carlito"/>
                  <a:sym typeface="Carlito"/>
                </a:rPr>
                <a:t> sangat penting</a:t>
              </a: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4981575" y="3352800"/>
            <a:ext cx="3407712" cy="1096125"/>
            <a:chOff x="0" y="0"/>
            <a:chExt cx="4543615" cy="1461500"/>
          </a:xfrm>
        </p:grpSpPr>
        <p:sp>
          <p:nvSpPr>
            <p:cNvPr name="TextBox 10" id="10"/>
            <p:cNvSpPr txBox="true"/>
            <p:nvPr/>
          </p:nvSpPr>
          <p:spPr>
            <a:xfrm rot="0">
              <a:off x="0" y="-47625"/>
              <a:ext cx="4543615" cy="60168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870"/>
                </a:lnSpc>
                <a:spcBef>
                  <a:spcPct val="0"/>
                </a:spcBef>
              </a:pPr>
              <a:r>
                <a:rPr lang="en-US" sz="2764">
                  <a:solidFill>
                    <a:srgbClr val="2E3C33"/>
                  </a:solidFill>
                  <a:latin typeface="Radley"/>
                  <a:ea typeface="Radley"/>
                  <a:cs typeface="Radley"/>
                  <a:sym typeface="Radley"/>
                </a:rPr>
                <a:t>Berwudhu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0" y="528262"/>
              <a:ext cx="4543615" cy="93323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764"/>
                </a:lnSpc>
                <a:spcBef>
                  <a:spcPct val="0"/>
                </a:spcBef>
              </a:pPr>
              <a:r>
                <a:rPr lang="en-US" sz="1974" strike="noStrike" u="none">
                  <a:solidFill>
                    <a:srgbClr val="2E3C33"/>
                  </a:solidFill>
                  <a:latin typeface="Carlito"/>
                  <a:ea typeface="Carlito"/>
                  <a:cs typeface="Carlito"/>
                  <a:sym typeface="Carlito"/>
                </a:rPr>
                <a:t>Membersihkan diri sebelum </a:t>
              </a:r>
              <a:r>
                <a:rPr lang="en-US" b="true" sz="1974" strike="noStrike" u="none">
                  <a:solidFill>
                    <a:srgbClr val="2E3C33"/>
                  </a:solidFill>
                  <a:latin typeface="Carlito Bold"/>
                  <a:ea typeface="Carlito Bold"/>
                  <a:cs typeface="Carlito Bold"/>
                  <a:sym typeface="Carlito Bold"/>
                </a:rPr>
                <a:t>memulai pelajaran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9296400" y="4922520"/>
            <a:ext cx="4010025" cy="4697730"/>
            <a:chOff x="0" y="0"/>
            <a:chExt cx="1391532" cy="1630175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391532" cy="1630175"/>
            </a:xfrm>
            <a:custGeom>
              <a:avLst/>
              <a:gdLst/>
              <a:ahLst/>
              <a:cxnLst/>
              <a:rect r="r" b="b" t="t" l="l"/>
              <a:pathLst>
                <a:path h="1630175" w="1391532">
                  <a:moveTo>
                    <a:pt x="0" y="0"/>
                  </a:moveTo>
                  <a:lnTo>
                    <a:pt x="1391532" y="0"/>
                  </a:lnTo>
                  <a:lnTo>
                    <a:pt x="1391532" y="1630175"/>
                  </a:lnTo>
                  <a:lnTo>
                    <a:pt x="0" y="1630175"/>
                  </a:lnTo>
                  <a:close/>
                </a:path>
              </a:pathLst>
            </a:custGeom>
            <a:blipFill>
              <a:blip r:embed="rId2"/>
              <a:stretch>
                <a:fillRect l="0" t="-65" r="0" b="-65"/>
              </a:stretch>
            </a:blip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4981575" y="4922520"/>
            <a:ext cx="4010025" cy="4697730"/>
            <a:chOff x="0" y="0"/>
            <a:chExt cx="1391532" cy="1630175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391532" cy="1630175"/>
            </a:xfrm>
            <a:custGeom>
              <a:avLst/>
              <a:gdLst/>
              <a:ahLst/>
              <a:cxnLst/>
              <a:rect r="r" b="b" t="t" l="l"/>
              <a:pathLst>
                <a:path h="1630175" w="1391532">
                  <a:moveTo>
                    <a:pt x="0" y="0"/>
                  </a:moveTo>
                  <a:lnTo>
                    <a:pt x="1391532" y="0"/>
                  </a:lnTo>
                  <a:lnTo>
                    <a:pt x="1391532" y="1630175"/>
                  </a:lnTo>
                  <a:lnTo>
                    <a:pt x="0" y="1630175"/>
                  </a:lnTo>
                  <a:close/>
                </a:path>
              </a:pathLst>
            </a:custGeom>
            <a:blipFill>
              <a:blip r:embed="rId3"/>
              <a:stretch>
                <a:fillRect l="0" t="-65" r="0" b="-65"/>
              </a:stretch>
            </a:blip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666750" y="4922520"/>
            <a:ext cx="4010025" cy="4697730"/>
            <a:chOff x="0" y="0"/>
            <a:chExt cx="879848" cy="1030739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79848" cy="1030739"/>
            </a:xfrm>
            <a:custGeom>
              <a:avLst/>
              <a:gdLst/>
              <a:ahLst/>
              <a:cxnLst/>
              <a:rect r="r" b="b" t="t" l="l"/>
              <a:pathLst>
                <a:path h="1030739" w="879848">
                  <a:moveTo>
                    <a:pt x="0" y="0"/>
                  </a:moveTo>
                  <a:lnTo>
                    <a:pt x="879848" y="0"/>
                  </a:lnTo>
                  <a:lnTo>
                    <a:pt x="879848" y="1030739"/>
                  </a:lnTo>
                  <a:lnTo>
                    <a:pt x="0" y="1030739"/>
                  </a:lnTo>
                  <a:close/>
                </a:path>
              </a:pathLst>
            </a:custGeom>
            <a:blipFill>
              <a:blip r:embed="rId4"/>
              <a:stretch>
                <a:fillRect l="0" t="-65" r="0" b="-65"/>
              </a:stretch>
            </a:blipFill>
          </p:spPr>
        </p:sp>
      </p:grpSp>
      <p:grpSp>
        <p:nvGrpSpPr>
          <p:cNvPr name="Group 18" id="18"/>
          <p:cNvGrpSpPr/>
          <p:nvPr/>
        </p:nvGrpSpPr>
        <p:grpSpPr>
          <a:xfrm rot="0">
            <a:off x="13611554" y="4922520"/>
            <a:ext cx="4010025" cy="4697730"/>
            <a:chOff x="0" y="0"/>
            <a:chExt cx="1391532" cy="1630175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1391532" cy="1630175"/>
            </a:xfrm>
            <a:custGeom>
              <a:avLst/>
              <a:gdLst/>
              <a:ahLst/>
              <a:cxnLst/>
              <a:rect r="r" b="b" t="t" l="l"/>
              <a:pathLst>
                <a:path h="1630175" w="1391532">
                  <a:moveTo>
                    <a:pt x="0" y="0"/>
                  </a:moveTo>
                  <a:lnTo>
                    <a:pt x="1391532" y="0"/>
                  </a:lnTo>
                  <a:lnTo>
                    <a:pt x="1391532" y="1630175"/>
                  </a:lnTo>
                  <a:lnTo>
                    <a:pt x="0" y="1630175"/>
                  </a:lnTo>
                  <a:close/>
                </a:path>
              </a:pathLst>
            </a:custGeom>
            <a:blipFill>
              <a:blip r:embed="rId5"/>
              <a:stretch>
                <a:fillRect l="0" t="-65" r="0" b="-65"/>
              </a:stretch>
            </a:blipFill>
          </p:spPr>
        </p:sp>
      </p:grpSp>
      <p:grpSp>
        <p:nvGrpSpPr>
          <p:cNvPr name="Group 20" id="20"/>
          <p:cNvGrpSpPr/>
          <p:nvPr/>
        </p:nvGrpSpPr>
        <p:grpSpPr>
          <a:xfrm rot="0">
            <a:off x="13611554" y="3352800"/>
            <a:ext cx="3476954" cy="1153139"/>
            <a:chOff x="0" y="0"/>
            <a:chExt cx="4635939" cy="1537518"/>
          </a:xfrm>
        </p:grpSpPr>
        <p:sp>
          <p:nvSpPr>
            <p:cNvPr name="TextBox 21" id="21"/>
            <p:cNvSpPr txBox="true"/>
            <p:nvPr/>
          </p:nvSpPr>
          <p:spPr>
            <a:xfrm rot="0">
              <a:off x="0" y="-47625"/>
              <a:ext cx="4635939" cy="60168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870"/>
                </a:lnSpc>
                <a:spcBef>
                  <a:spcPct val="0"/>
                </a:spcBef>
              </a:pPr>
              <a:r>
                <a:rPr lang="en-US" sz="2764">
                  <a:solidFill>
                    <a:srgbClr val="2E3C33"/>
                  </a:solidFill>
                  <a:latin typeface="Radley"/>
                  <a:ea typeface="Radley"/>
                  <a:cs typeface="Radley"/>
                  <a:sym typeface="Radley"/>
                </a:rPr>
                <a:t>Fokus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0" y="604280"/>
              <a:ext cx="4635939" cy="93323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764"/>
                </a:lnSpc>
                <a:spcBef>
                  <a:spcPct val="0"/>
                </a:spcBef>
              </a:pPr>
              <a:r>
                <a:rPr lang="en-US" sz="1974" strike="noStrike" u="none">
                  <a:solidFill>
                    <a:srgbClr val="2E3C33"/>
                  </a:solidFill>
                  <a:latin typeface="Carlito"/>
                  <a:ea typeface="Carlito"/>
                  <a:cs typeface="Carlito"/>
                  <a:sym typeface="Carlito"/>
                </a:rPr>
                <a:t>Belajar dengan </a:t>
              </a:r>
              <a:r>
                <a:rPr lang="en-US" b="true" sz="1974" strike="noStrike" u="none">
                  <a:solidFill>
                    <a:srgbClr val="2E3C33"/>
                  </a:solidFill>
                  <a:latin typeface="Carlito Bold"/>
                  <a:ea typeface="Carlito Bold"/>
                  <a:cs typeface="Carlito Bold"/>
                  <a:sym typeface="Carlito Bold"/>
                </a:rPr>
                <a:t>serius dan tanpa gangguan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666750" y="723900"/>
            <a:ext cx="16954500" cy="10045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840"/>
              </a:lnSpc>
              <a:spcBef>
                <a:spcPct val="0"/>
              </a:spcBef>
            </a:pPr>
            <a:r>
              <a:rPr lang="en-US" sz="7000">
                <a:solidFill>
                  <a:srgbClr val="2E3C33"/>
                </a:solidFill>
                <a:latin typeface="Radley"/>
                <a:ea typeface="Radley"/>
                <a:cs typeface="Radley"/>
                <a:sym typeface="Radley"/>
              </a:rPr>
              <a:t>Adab Kepada Guru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666750" y="3352800"/>
            <a:ext cx="3476954" cy="1096125"/>
            <a:chOff x="0" y="0"/>
            <a:chExt cx="4635939" cy="1461500"/>
          </a:xfrm>
        </p:grpSpPr>
        <p:sp>
          <p:nvSpPr>
            <p:cNvPr name="TextBox 4" id="4"/>
            <p:cNvSpPr txBox="true"/>
            <p:nvPr/>
          </p:nvSpPr>
          <p:spPr>
            <a:xfrm rot="0">
              <a:off x="0" y="-47625"/>
              <a:ext cx="4635939" cy="60168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870"/>
                </a:lnSpc>
                <a:spcBef>
                  <a:spcPct val="0"/>
                </a:spcBef>
              </a:pPr>
              <a:r>
                <a:rPr lang="en-US" sz="2764">
                  <a:solidFill>
                    <a:srgbClr val="2E3C33"/>
                  </a:solidFill>
                  <a:latin typeface="Radley"/>
                  <a:ea typeface="Radley"/>
                  <a:cs typeface="Radley"/>
                  <a:sym typeface="Radley"/>
                </a:rPr>
                <a:t>Mengucapkan Salam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0" y="528262"/>
              <a:ext cx="4635939" cy="93323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764"/>
                </a:lnSpc>
              </a:pPr>
              <a:r>
                <a:rPr lang="en-US" sz="1974">
                  <a:solidFill>
                    <a:srgbClr val="2E3C33"/>
                  </a:solidFill>
                  <a:latin typeface="Carlito"/>
                  <a:ea typeface="Carlito"/>
                  <a:cs typeface="Carlito"/>
                  <a:sym typeface="Carlito"/>
                </a:rPr>
                <a:t>Menyapa dengan senyum dan ramah</a:t>
              </a: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9296400" y="3352800"/>
            <a:ext cx="3476954" cy="1153139"/>
            <a:chOff x="0" y="0"/>
            <a:chExt cx="4635939" cy="1537518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0" y="-47625"/>
              <a:ext cx="4635939" cy="60168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870"/>
                </a:lnSpc>
                <a:spcBef>
                  <a:spcPct val="0"/>
                </a:spcBef>
              </a:pPr>
              <a:r>
                <a:rPr lang="en-US" sz="2764">
                  <a:solidFill>
                    <a:srgbClr val="2E3C33"/>
                  </a:solidFill>
                  <a:latin typeface="Radley"/>
                  <a:ea typeface="Radley"/>
                  <a:cs typeface="Radley"/>
                  <a:sym typeface="Radley"/>
                </a:rPr>
                <a:t>Tidak Memotong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604280"/>
              <a:ext cx="4635939" cy="93323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764"/>
                </a:lnSpc>
                <a:spcBef>
                  <a:spcPct val="0"/>
                </a:spcBef>
              </a:pPr>
              <a:r>
                <a:rPr lang="en-US" sz="1974" strike="noStrike" u="none">
                  <a:solidFill>
                    <a:srgbClr val="2E3C33"/>
                  </a:solidFill>
                  <a:latin typeface="Carlito"/>
                  <a:ea typeface="Carlito"/>
                  <a:cs typeface="Carlito"/>
                  <a:sym typeface="Carlito"/>
                </a:rPr>
                <a:t>Mendengarkan tanpa mengganggu pembicaraan</a:t>
              </a: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4981575" y="3352800"/>
            <a:ext cx="3407712" cy="1096125"/>
            <a:chOff x="0" y="0"/>
            <a:chExt cx="4543615" cy="1461500"/>
          </a:xfrm>
        </p:grpSpPr>
        <p:sp>
          <p:nvSpPr>
            <p:cNvPr name="TextBox 10" id="10"/>
            <p:cNvSpPr txBox="true"/>
            <p:nvPr/>
          </p:nvSpPr>
          <p:spPr>
            <a:xfrm rot="0">
              <a:off x="0" y="-47625"/>
              <a:ext cx="4543615" cy="60168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870"/>
                </a:lnSpc>
                <a:spcBef>
                  <a:spcPct val="0"/>
                </a:spcBef>
              </a:pPr>
              <a:r>
                <a:rPr lang="en-US" sz="2764">
                  <a:solidFill>
                    <a:srgbClr val="2E3C33"/>
                  </a:solidFill>
                  <a:latin typeface="Radley"/>
                  <a:ea typeface="Radley"/>
                  <a:cs typeface="Radley"/>
                  <a:sym typeface="Radley"/>
                </a:rPr>
                <a:t>Duduk Sopan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0" y="528262"/>
              <a:ext cx="4543615" cy="93323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764"/>
                </a:lnSpc>
                <a:spcBef>
                  <a:spcPct val="0"/>
                </a:spcBef>
              </a:pPr>
              <a:r>
                <a:rPr lang="en-US" sz="1974" strike="noStrike" u="none">
                  <a:solidFill>
                    <a:srgbClr val="2E3C33"/>
                  </a:solidFill>
                  <a:latin typeface="Carlito"/>
                  <a:ea typeface="Carlito"/>
                  <a:cs typeface="Carlito"/>
                  <a:sym typeface="Carlito"/>
                </a:rPr>
                <a:t>Menjaga etika saat belajar di kelas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9296400" y="4922520"/>
            <a:ext cx="4010025" cy="4697730"/>
            <a:chOff x="0" y="0"/>
            <a:chExt cx="1391532" cy="1630175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391532" cy="1630175"/>
            </a:xfrm>
            <a:custGeom>
              <a:avLst/>
              <a:gdLst/>
              <a:ahLst/>
              <a:cxnLst/>
              <a:rect r="r" b="b" t="t" l="l"/>
              <a:pathLst>
                <a:path h="1630175" w="1391532">
                  <a:moveTo>
                    <a:pt x="0" y="0"/>
                  </a:moveTo>
                  <a:lnTo>
                    <a:pt x="1391532" y="0"/>
                  </a:lnTo>
                  <a:lnTo>
                    <a:pt x="1391532" y="1630175"/>
                  </a:lnTo>
                  <a:lnTo>
                    <a:pt x="0" y="1630175"/>
                  </a:lnTo>
                  <a:close/>
                </a:path>
              </a:pathLst>
            </a:custGeom>
            <a:blipFill>
              <a:blip r:embed="rId2"/>
              <a:stretch>
                <a:fillRect l="0" t="-65" r="0" b="-65"/>
              </a:stretch>
            </a:blip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4981575" y="4922520"/>
            <a:ext cx="4010025" cy="4697730"/>
            <a:chOff x="0" y="0"/>
            <a:chExt cx="1391532" cy="1630175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391532" cy="1630175"/>
            </a:xfrm>
            <a:custGeom>
              <a:avLst/>
              <a:gdLst/>
              <a:ahLst/>
              <a:cxnLst/>
              <a:rect r="r" b="b" t="t" l="l"/>
              <a:pathLst>
                <a:path h="1630175" w="1391532">
                  <a:moveTo>
                    <a:pt x="0" y="0"/>
                  </a:moveTo>
                  <a:lnTo>
                    <a:pt x="1391532" y="0"/>
                  </a:lnTo>
                  <a:lnTo>
                    <a:pt x="1391532" y="1630175"/>
                  </a:lnTo>
                  <a:lnTo>
                    <a:pt x="0" y="1630175"/>
                  </a:lnTo>
                  <a:close/>
                </a:path>
              </a:pathLst>
            </a:custGeom>
            <a:blipFill>
              <a:blip r:embed="rId3"/>
              <a:stretch>
                <a:fillRect l="0" t="-65" r="0" b="-65"/>
              </a:stretch>
            </a:blip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666750" y="4922520"/>
            <a:ext cx="4010025" cy="4697730"/>
            <a:chOff x="0" y="0"/>
            <a:chExt cx="879848" cy="1030739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79848" cy="1030739"/>
            </a:xfrm>
            <a:custGeom>
              <a:avLst/>
              <a:gdLst/>
              <a:ahLst/>
              <a:cxnLst/>
              <a:rect r="r" b="b" t="t" l="l"/>
              <a:pathLst>
                <a:path h="1030739" w="879848">
                  <a:moveTo>
                    <a:pt x="0" y="0"/>
                  </a:moveTo>
                  <a:lnTo>
                    <a:pt x="879848" y="0"/>
                  </a:lnTo>
                  <a:lnTo>
                    <a:pt x="879848" y="1030739"/>
                  </a:lnTo>
                  <a:lnTo>
                    <a:pt x="0" y="1030739"/>
                  </a:lnTo>
                  <a:close/>
                </a:path>
              </a:pathLst>
            </a:custGeom>
            <a:blipFill>
              <a:blip r:embed="rId4"/>
              <a:stretch>
                <a:fillRect l="0" t="-65" r="0" b="-65"/>
              </a:stretch>
            </a:blipFill>
          </p:spPr>
        </p:sp>
      </p:grpSp>
      <p:grpSp>
        <p:nvGrpSpPr>
          <p:cNvPr name="Group 18" id="18"/>
          <p:cNvGrpSpPr/>
          <p:nvPr/>
        </p:nvGrpSpPr>
        <p:grpSpPr>
          <a:xfrm rot="0">
            <a:off x="13611554" y="4922520"/>
            <a:ext cx="4010025" cy="4697730"/>
            <a:chOff x="0" y="0"/>
            <a:chExt cx="1391532" cy="1630175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1391532" cy="1630175"/>
            </a:xfrm>
            <a:custGeom>
              <a:avLst/>
              <a:gdLst/>
              <a:ahLst/>
              <a:cxnLst/>
              <a:rect r="r" b="b" t="t" l="l"/>
              <a:pathLst>
                <a:path h="1630175" w="1391532">
                  <a:moveTo>
                    <a:pt x="0" y="0"/>
                  </a:moveTo>
                  <a:lnTo>
                    <a:pt x="1391532" y="0"/>
                  </a:lnTo>
                  <a:lnTo>
                    <a:pt x="1391532" y="1630175"/>
                  </a:lnTo>
                  <a:lnTo>
                    <a:pt x="0" y="1630175"/>
                  </a:lnTo>
                  <a:close/>
                </a:path>
              </a:pathLst>
            </a:custGeom>
            <a:blipFill>
              <a:blip r:embed="rId5"/>
              <a:stretch>
                <a:fillRect l="0" t="-65" r="0" b="-65"/>
              </a:stretch>
            </a:blipFill>
          </p:spPr>
        </p:sp>
      </p:grpSp>
      <p:grpSp>
        <p:nvGrpSpPr>
          <p:cNvPr name="Group 20" id="20"/>
          <p:cNvGrpSpPr/>
          <p:nvPr/>
        </p:nvGrpSpPr>
        <p:grpSpPr>
          <a:xfrm rot="0">
            <a:off x="13611554" y="3352800"/>
            <a:ext cx="3476954" cy="1153139"/>
            <a:chOff x="0" y="0"/>
            <a:chExt cx="4635939" cy="1537518"/>
          </a:xfrm>
        </p:grpSpPr>
        <p:sp>
          <p:nvSpPr>
            <p:cNvPr name="TextBox 21" id="21"/>
            <p:cNvSpPr txBox="true"/>
            <p:nvPr/>
          </p:nvSpPr>
          <p:spPr>
            <a:xfrm rot="0">
              <a:off x="0" y="-47625"/>
              <a:ext cx="4635939" cy="60168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870"/>
                </a:lnSpc>
                <a:spcBef>
                  <a:spcPct val="0"/>
                </a:spcBef>
              </a:pPr>
              <a:r>
                <a:rPr lang="en-US" sz="2764">
                  <a:solidFill>
                    <a:srgbClr val="2E3C33"/>
                  </a:solidFill>
                  <a:latin typeface="Radley"/>
                  <a:ea typeface="Radley"/>
                  <a:cs typeface="Radley"/>
                  <a:sym typeface="Radley"/>
                </a:rPr>
                <a:t>Meminta Izin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0" y="604280"/>
              <a:ext cx="4635939" cy="93323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764"/>
                </a:lnSpc>
                <a:spcBef>
                  <a:spcPct val="0"/>
                </a:spcBef>
              </a:pPr>
              <a:r>
                <a:rPr lang="en-US" sz="1974" strike="noStrike" u="none">
                  <a:solidFill>
                    <a:srgbClr val="2E3C33"/>
                  </a:solidFill>
                  <a:latin typeface="Carlito"/>
                  <a:ea typeface="Carlito"/>
                  <a:cs typeface="Carlito"/>
                  <a:sym typeface="Carlito"/>
                </a:rPr>
                <a:t>Bertanya dengan sopan sebelum berbicara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666750" y="723900"/>
            <a:ext cx="16954500" cy="10045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840"/>
              </a:lnSpc>
              <a:spcBef>
                <a:spcPct val="0"/>
              </a:spcBef>
            </a:pPr>
            <a:r>
              <a:rPr lang="en-US" sz="7000">
                <a:solidFill>
                  <a:srgbClr val="2E3C33"/>
                </a:solidFill>
                <a:latin typeface="Radley"/>
                <a:ea typeface="Radley"/>
                <a:cs typeface="Radley"/>
                <a:sym typeface="Radley"/>
              </a:rPr>
              <a:t>Adab Kepada Teman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666750" y="3352800"/>
            <a:ext cx="3476954" cy="1096125"/>
            <a:chOff x="0" y="0"/>
            <a:chExt cx="4635939" cy="1461500"/>
          </a:xfrm>
        </p:grpSpPr>
        <p:sp>
          <p:nvSpPr>
            <p:cNvPr name="TextBox 4" id="4"/>
            <p:cNvSpPr txBox="true"/>
            <p:nvPr/>
          </p:nvSpPr>
          <p:spPr>
            <a:xfrm rot="0">
              <a:off x="0" y="-47625"/>
              <a:ext cx="4635939" cy="60168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870"/>
                </a:lnSpc>
                <a:spcBef>
                  <a:spcPct val="0"/>
                </a:spcBef>
              </a:pPr>
              <a:r>
                <a:rPr lang="en-US" sz="2764">
                  <a:solidFill>
                    <a:srgbClr val="2E3C33"/>
                  </a:solidFill>
                  <a:latin typeface="Radley"/>
                  <a:ea typeface="Radley"/>
                  <a:cs typeface="Radley"/>
                  <a:sym typeface="Radley"/>
                </a:rPr>
                <a:t>Saling menolong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0" y="528262"/>
              <a:ext cx="4635939" cy="93323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764"/>
                </a:lnSpc>
              </a:pPr>
              <a:r>
                <a:rPr lang="en-US" sz="1974">
                  <a:solidFill>
                    <a:srgbClr val="2E3C33"/>
                  </a:solidFill>
                  <a:latin typeface="Carlito"/>
                  <a:ea typeface="Carlito"/>
                  <a:cs typeface="Carlito"/>
                  <a:sym typeface="Carlito"/>
                </a:rPr>
                <a:t>Bantu teman saat kesulitan belajar</a:t>
              </a: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9296400" y="3352800"/>
            <a:ext cx="3476954" cy="1153139"/>
            <a:chOff x="0" y="0"/>
            <a:chExt cx="4635939" cy="1537518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0" y="-47625"/>
              <a:ext cx="4635939" cy="60168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870"/>
                </a:lnSpc>
                <a:spcBef>
                  <a:spcPct val="0"/>
                </a:spcBef>
              </a:pPr>
              <a:r>
                <a:rPr lang="en-US" sz="2764">
                  <a:solidFill>
                    <a:srgbClr val="2E3C33"/>
                  </a:solidFill>
                  <a:latin typeface="Radley"/>
                  <a:ea typeface="Radley"/>
                  <a:cs typeface="Radley"/>
                  <a:sym typeface="Radley"/>
                </a:rPr>
                <a:t>Tidak mengejek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604280"/>
              <a:ext cx="4635939" cy="93323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764"/>
                </a:lnSpc>
                <a:spcBef>
                  <a:spcPct val="0"/>
                </a:spcBef>
              </a:pPr>
              <a:r>
                <a:rPr lang="en-US" sz="1974" strike="noStrike" u="none">
                  <a:solidFill>
                    <a:srgbClr val="2E3C33"/>
                  </a:solidFill>
                  <a:latin typeface="Carlito"/>
                  <a:ea typeface="Carlito"/>
                  <a:cs typeface="Carlito"/>
                  <a:sym typeface="Carlito"/>
                </a:rPr>
                <a:t>Menghargai perasaan teman saat belajar</a:t>
              </a: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4981575" y="3352800"/>
            <a:ext cx="3407712" cy="1096125"/>
            <a:chOff x="0" y="0"/>
            <a:chExt cx="4543615" cy="1461500"/>
          </a:xfrm>
        </p:grpSpPr>
        <p:sp>
          <p:nvSpPr>
            <p:cNvPr name="TextBox 10" id="10"/>
            <p:cNvSpPr txBox="true"/>
            <p:nvPr/>
          </p:nvSpPr>
          <p:spPr>
            <a:xfrm rot="0">
              <a:off x="0" y="-47625"/>
              <a:ext cx="4543615" cy="60168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870"/>
                </a:lnSpc>
                <a:spcBef>
                  <a:spcPct val="0"/>
                </a:spcBef>
              </a:pPr>
              <a:r>
                <a:rPr lang="en-US" sz="2764">
                  <a:solidFill>
                    <a:srgbClr val="2E3C33"/>
                  </a:solidFill>
                  <a:latin typeface="Radley"/>
                  <a:ea typeface="Radley"/>
                  <a:cs typeface="Radley"/>
                  <a:sym typeface="Radley"/>
                </a:rPr>
                <a:t>Berbicara baik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0" y="528262"/>
              <a:ext cx="4543615" cy="93323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764"/>
                </a:lnSpc>
                <a:spcBef>
                  <a:spcPct val="0"/>
                </a:spcBef>
              </a:pPr>
              <a:r>
                <a:rPr lang="en-US" sz="1974" strike="noStrike" u="none">
                  <a:solidFill>
                    <a:srgbClr val="2E3C33"/>
                  </a:solidFill>
                  <a:latin typeface="Carlito"/>
                  <a:ea typeface="Carlito"/>
                  <a:cs typeface="Carlito"/>
                  <a:sym typeface="Carlito"/>
                </a:rPr>
                <a:t>Menggunakan kata-kata sopan kepada teman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9296400" y="4922520"/>
            <a:ext cx="4010025" cy="4697730"/>
            <a:chOff x="0" y="0"/>
            <a:chExt cx="1391532" cy="1630175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391532" cy="1630175"/>
            </a:xfrm>
            <a:custGeom>
              <a:avLst/>
              <a:gdLst/>
              <a:ahLst/>
              <a:cxnLst/>
              <a:rect r="r" b="b" t="t" l="l"/>
              <a:pathLst>
                <a:path h="1630175" w="1391532">
                  <a:moveTo>
                    <a:pt x="0" y="0"/>
                  </a:moveTo>
                  <a:lnTo>
                    <a:pt x="1391532" y="0"/>
                  </a:lnTo>
                  <a:lnTo>
                    <a:pt x="1391532" y="1630175"/>
                  </a:lnTo>
                  <a:lnTo>
                    <a:pt x="0" y="1630175"/>
                  </a:lnTo>
                  <a:close/>
                </a:path>
              </a:pathLst>
            </a:custGeom>
            <a:blipFill>
              <a:blip r:embed="rId2"/>
              <a:stretch>
                <a:fillRect l="0" t="-65" r="0" b="-65"/>
              </a:stretch>
            </a:blip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4981575" y="4922520"/>
            <a:ext cx="4010025" cy="4697730"/>
            <a:chOff x="0" y="0"/>
            <a:chExt cx="1391532" cy="1630175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391532" cy="1630175"/>
            </a:xfrm>
            <a:custGeom>
              <a:avLst/>
              <a:gdLst/>
              <a:ahLst/>
              <a:cxnLst/>
              <a:rect r="r" b="b" t="t" l="l"/>
              <a:pathLst>
                <a:path h="1630175" w="1391532">
                  <a:moveTo>
                    <a:pt x="0" y="0"/>
                  </a:moveTo>
                  <a:lnTo>
                    <a:pt x="1391532" y="0"/>
                  </a:lnTo>
                  <a:lnTo>
                    <a:pt x="1391532" y="1630175"/>
                  </a:lnTo>
                  <a:lnTo>
                    <a:pt x="0" y="1630175"/>
                  </a:lnTo>
                  <a:close/>
                </a:path>
              </a:pathLst>
            </a:custGeom>
            <a:blipFill>
              <a:blip r:embed="rId3"/>
              <a:stretch>
                <a:fillRect l="0" t="-65" r="0" b="-65"/>
              </a:stretch>
            </a:blip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666750" y="4922520"/>
            <a:ext cx="4010025" cy="4697730"/>
            <a:chOff x="0" y="0"/>
            <a:chExt cx="879848" cy="1030739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79848" cy="1030739"/>
            </a:xfrm>
            <a:custGeom>
              <a:avLst/>
              <a:gdLst/>
              <a:ahLst/>
              <a:cxnLst/>
              <a:rect r="r" b="b" t="t" l="l"/>
              <a:pathLst>
                <a:path h="1030739" w="879848">
                  <a:moveTo>
                    <a:pt x="0" y="0"/>
                  </a:moveTo>
                  <a:lnTo>
                    <a:pt x="879848" y="0"/>
                  </a:lnTo>
                  <a:lnTo>
                    <a:pt x="879848" y="1030739"/>
                  </a:lnTo>
                  <a:lnTo>
                    <a:pt x="0" y="1030739"/>
                  </a:lnTo>
                  <a:close/>
                </a:path>
              </a:pathLst>
            </a:custGeom>
            <a:blipFill>
              <a:blip r:embed="rId4"/>
              <a:stretch>
                <a:fillRect l="0" t="-65" r="0" b="-65"/>
              </a:stretch>
            </a:blipFill>
          </p:spPr>
        </p:sp>
      </p:grpSp>
      <p:grpSp>
        <p:nvGrpSpPr>
          <p:cNvPr name="Group 18" id="18"/>
          <p:cNvGrpSpPr/>
          <p:nvPr/>
        </p:nvGrpSpPr>
        <p:grpSpPr>
          <a:xfrm rot="0">
            <a:off x="13611554" y="4922520"/>
            <a:ext cx="4010025" cy="4697730"/>
            <a:chOff x="0" y="0"/>
            <a:chExt cx="1391532" cy="1630175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1391532" cy="1630175"/>
            </a:xfrm>
            <a:custGeom>
              <a:avLst/>
              <a:gdLst/>
              <a:ahLst/>
              <a:cxnLst/>
              <a:rect r="r" b="b" t="t" l="l"/>
              <a:pathLst>
                <a:path h="1630175" w="1391532">
                  <a:moveTo>
                    <a:pt x="0" y="0"/>
                  </a:moveTo>
                  <a:lnTo>
                    <a:pt x="1391532" y="0"/>
                  </a:lnTo>
                  <a:lnTo>
                    <a:pt x="1391532" y="1630175"/>
                  </a:lnTo>
                  <a:lnTo>
                    <a:pt x="0" y="1630175"/>
                  </a:lnTo>
                  <a:close/>
                </a:path>
              </a:pathLst>
            </a:custGeom>
            <a:blipFill>
              <a:blip r:embed="rId5"/>
              <a:stretch>
                <a:fillRect l="0" t="-65" r="0" b="-65"/>
              </a:stretch>
            </a:blipFill>
          </p:spPr>
        </p:sp>
      </p:grpSp>
      <p:grpSp>
        <p:nvGrpSpPr>
          <p:cNvPr name="Group 20" id="20"/>
          <p:cNvGrpSpPr/>
          <p:nvPr/>
        </p:nvGrpSpPr>
        <p:grpSpPr>
          <a:xfrm rot="0">
            <a:off x="13611554" y="3352800"/>
            <a:ext cx="3476954" cy="1153139"/>
            <a:chOff x="0" y="0"/>
            <a:chExt cx="4635939" cy="1537518"/>
          </a:xfrm>
        </p:grpSpPr>
        <p:sp>
          <p:nvSpPr>
            <p:cNvPr name="TextBox 21" id="21"/>
            <p:cNvSpPr txBox="true"/>
            <p:nvPr/>
          </p:nvSpPr>
          <p:spPr>
            <a:xfrm rot="0">
              <a:off x="0" y="-47625"/>
              <a:ext cx="4635939" cy="60168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870"/>
                </a:lnSpc>
                <a:spcBef>
                  <a:spcPct val="0"/>
                </a:spcBef>
              </a:pPr>
              <a:r>
                <a:rPr lang="en-US" sz="2764">
                  <a:solidFill>
                    <a:srgbClr val="2E3C33"/>
                  </a:solidFill>
                  <a:latin typeface="Radley"/>
                  <a:ea typeface="Radley"/>
                  <a:cs typeface="Radley"/>
                  <a:sym typeface="Radley"/>
                </a:rPr>
                <a:t>Menjaga kebersamaan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0" y="604280"/>
              <a:ext cx="4635939" cy="93323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764"/>
                </a:lnSpc>
                <a:spcBef>
                  <a:spcPct val="0"/>
                </a:spcBef>
              </a:pPr>
              <a:r>
                <a:rPr lang="en-US" sz="1974" strike="noStrike" u="none">
                  <a:solidFill>
                    <a:srgbClr val="2E3C33"/>
                  </a:solidFill>
                  <a:latin typeface="Carlito"/>
                  <a:ea typeface="Carlito"/>
                  <a:cs typeface="Carlito"/>
                  <a:sym typeface="Carlito"/>
                </a:rPr>
                <a:t>Bermain bersama dan saling menghargai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666750" y="723900"/>
            <a:ext cx="16954500" cy="10045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840"/>
              </a:lnSpc>
              <a:spcBef>
                <a:spcPct val="0"/>
              </a:spcBef>
            </a:pPr>
            <a:r>
              <a:rPr lang="en-US" sz="7000">
                <a:solidFill>
                  <a:srgbClr val="2E3C33"/>
                </a:solidFill>
                <a:latin typeface="Radley"/>
                <a:ea typeface="Radley"/>
                <a:cs typeface="Radley"/>
                <a:sym typeface="Radley"/>
              </a:rPr>
              <a:t>Adab Kepada Buku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666750" y="3352800"/>
            <a:ext cx="3476954" cy="1096125"/>
            <a:chOff x="0" y="0"/>
            <a:chExt cx="4635939" cy="1461500"/>
          </a:xfrm>
        </p:grpSpPr>
        <p:sp>
          <p:nvSpPr>
            <p:cNvPr name="TextBox 4" id="4"/>
            <p:cNvSpPr txBox="true"/>
            <p:nvPr/>
          </p:nvSpPr>
          <p:spPr>
            <a:xfrm rot="0">
              <a:off x="0" y="-47625"/>
              <a:ext cx="4635939" cy="60168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870"/>
                </a:lnSpc>
                <a:spcBef>
                  <a:spcPct val="0"/>
                </a:spcBef>
              </a:pPr>
              <a:r>
                <a:rPr lang="en-US" sz="2764">
                  <a:solidFill>
                    <a:srgbClr val="2E3C33"/>
                  </a:solidFill>
                  <a:latin typeface="Radley"/>
                  <a:ea typeface="Radley"/>
                  <a:cs typeface="Radley"/>
                  <a:sym typeface="Radley"/>
                </a:rPr>
                <a:t>Tangan Kanan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0" y="528262"/>
              <a:ext cx="4635939" cy="93323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764"/>
                </a:lnSpc>
              </a:pPr>
              <a:r>
                <a:rPr lang="en-US" sz="1974">
                  <a:solidFill>
                    <a:srgbClr val="2E3C33"/>
                  </a:solidFill>
                  <a:latin typeface="Carlito"/>
                  <a:ea typeface="Carlito"/>
                  <a:cs typeface="Carlito"/>
                  <a:sym typeface="Carlito"/>
                </a:rPr>
                <a:t>Gunakan tangan kanan saat mengambil buku</a:t>
              </a: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9296400" y="3352800"/>
            <a:ext cx="3476954" cy="1153139"/>
            <a:chOff x="0" y="0"/>
            <a:chExt cx="4635939" cy="1537518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0" y="-47625"/>
              <a:ext cx="4635939" cy="60168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870"/>
                </a:lnSpc>
                <a:spcBef>
                  <a:spcPct val="0"/>
                </a:spcBef>
              </a:pPr>
              <a:r>
                <a:rPr lang="en-US" sz="2764">
                  <a:solidFill>
                    <a:srgbClr val="2E3C33"/>
                  </a:solidFill>
                  <a:latin typeface="Radley"/>
                  <a:ea typeface="Radley"/>
                  <a:cs typeface="Radley"/>
                  <a:sym typeface="Radley"/>
                </a:rPr>
                <a:t>Tidak Mencoret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604280"/>
              <a:ext cx="4635939" cy="93323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764"/>
                </a:lnSpc>
                <a:spcBef>
                  <a:spcPct val="0"/>
                </a:spcBef>
              </a:pPr>
              <a:r>
                <a:rPr lang="en-US" sz="1974" strike="noStrike" u="none">
                  <a:solidFill>
                    <a:srgbClr val="2E3C33"/>
                  </a:solidFill>
                  <a:latin typeface="Carlito"/>
                  <a:ea typeface="Carlito"/>
                  <a:cs typeface="Carlito"/>
                  <a:sym typeface="Carlito"/>
                </a:rPr>
                <a:t>Jangan mencoret buku sembarangan ya</a:t>
              </a: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4981575" y="3352800"/>
            <a:ext cx="3407712" cy="1096125"/>
            <a:chOff x="0" y="0"/>
            <a:chExt cx="4543615" cy="1461500"/>
          </a:xfrm>
        </p:grpSpPr>
        <p:sp>
          <p:nvSpPr>
            <p:cNvPr name="TextBox 10" id="10"/>
            <p:cNvSpPr txBox="true"/>
            <p:nvPr/>
          </p:nvSpPr>
          <p:spPr>
            <a:xfrm rot="0">
              <a:off x="0" y="-47625"/>
              <a:ext cx="4543615" cy="60168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870"/>
                </a:lnSpc>
                <a:spcBef>
                  <a:spcPct val="0"/>
                </a:spcBef>
              </a:pPr>
              <a:r>
                <a:rPr lang="en-US" sz="2764">
                  <a:solidFill>
                    <a:srgbClr val="2E3C33"/>
                  </a:solidFill>
                  <a:latin typeface="Radley"/>
                  <a:ea typeface="Radley"/>
                  <a:cs typeface="Radley"/>
                  <a:sym typeface="Radley"/>
                </a:rPr>
                <a:t>Kebersihan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0" y="528262"/>
              <a:ext cx="4543615" cy="93323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764"/>
                </a:lnSpc>
                <a:spcBef>
                  <a:spcPct val="0"/>
                </a:spcBef>
              </a:pPr>
              <a:r>
                <a:rPr lang="en-US" sz="1974" strike="noStrike" u="none">
                  <a:solidFill>
                    <a:srgbClr val="2E3C33"/>
                  </a:solidFill>
                  <a:latin typeface="Carlito"/>
                  <a:ea typeface="Carlito"/>
                  <a:cs typeface="Carlito"/>
                  <a:sym typeface="Carlito"/>
                </a:rPr>
                <a:t>Jaga kebersihan buku agar selalu rapi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9296400" y="4922520"/>
            <a:ext cx="4010025" cy="4697730"/>
            <a:chOff x="0" y="0"/>
            <a:chExt cx="1391532" cy="1630175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391532" cy="1630175"/>
            </a:xfrm>
            <a:custGeom>
              <a:avLst/>
              <a:gdLst/>
              <a:ahLst/>
              <a:cxnLst/>
              <a:rect r="r" b="b" t="t" l="l"/>
              <a:pathLst>
                <a:path h="1630175" w="1391532">
                  <a:moveTo>
                    <a:pt x="0" y="0"/>
                  </a:moveTo>
                  <a:lnTo>
                    <a:pt x="1391532" y="0"/>
                  </a:lnTo>
                  <a:lnTo>
                    <a:pt x="1391532" y="1630175"/>
                  </a:lnTo>
                  <a:lnTo>
                    <a:pt x="0" y="1630175"/>
                  </a:lnTo>
                  <a:close/>
                </a:path>
              </a:pathLst>
            </a:custGeom>
            <a:blipFill>
              <a:blip r:embed="rId2"/>
              <a:stretch>
                <a:fillRect l="0" t="-65" r="0" b="-65"/>
              </a:stretch>
            </a:blip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4981575" y="4922520"/>
            <a:ext cx="4010025" cy="4697730"/>
            <a:chOff x="0" y="0"/>
            <a:chExt cx="1391532" cy="1630175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391532" cy="1630175"/>
            </a:xfrm>
            <a:custGeom>
              <a:avLst/>
              <a:gdLst/>
              <a:ahLst/>
              <a:cxnLst/>
              <a:rect r="r" b="b" t="t" l="l"/>
              <a:pathLst>
                <a:path h="1630175" w="1391532">
                  <a:moveTo>
                    <a:pt x="0" y="0"/>
                  </a:moveTo>
                  <a:lnTo>
                    <a:pt x="1391532" y="0"/>
                  </a:lnTo>
                  <a:lnTo>
                    <a:pt x="1391532" y="1630175"/>
                  </a:lnTo>
                  <a:lnTo>
                    <a:pt x="0" y="1630175"/>
                  </a:lnTo>
                  <a:close/>
                </a:path>
              </a:pathLst>
            </a:custGeom>
            <a:blipFill>
              <a:blip r:embed="rId3"/>
              <a:stretch>
                <a:fillRect l="0" t="-65" r="0" b="-65"/>
              </a:stretch>
            </a:blip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666750" y="4922520"/>
            <a:ext cx="4010025" cy="4697730"/>
            <a:chOff x="0" y="0"/>
            <a:chExt cx="879848" cy="1030739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79848" cy="1030739"/>
            </a:xfrm>
            <a:custGeom>
              <a:avLst/>
              <a:gdLst/>
              <a:ahLst/>
              <a:cxnLst/>
              <a:rect r="r" b="b" t="t" l="l"/>
              <a:pathLst>
                <a:path h="1030739" w="879848">
                  <a:moveTo>
                    <a:pt x="0" y="0"/>
                  </a:moveTo>
                  <a:lnTo>
                    <a:pt x="879848" y="0"/>
                  </a:lnTo>
                  <a:lnTo>
                    <a:pt x="879848" y="1030739"/>
                  </a:lnTo>
                  <a:lnTo>
                    <a:pt x="0" y="1030739"/>
                  </a:lnTo>
                  <a:close/>
                </a:path>
              </a:pathLst>
            </a:custGeom>
            <a:blipFill>
              <a:blip r:embed="rId4"/>
              <a:stretch>
                <a:fillRect l="0" t="-65" r="0" b="-65"/>
              </a:stretch>
            </a:blipFill>
          </p:spPr>
        </p:sp>
      </p:grpSp>
      <p:grpSp>
        <p:nvGrpSpPr>
          <p:cNvPr name="Group 18" id="18"/>
          <p:cNvGrpSpPr/>
          <p:nvPr/>
        </p:nvGrpSpPr>
        <p:grpSpPr>
          <a:xfrm rot="0">
            <a:off x="13611554" y="4922520"/>
            <a:ext cx="4010025" cy="4697730"/>
            <a:chOff x="0" y="0"/>
            <a:chExt cx="1391532" cy="1630175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1391532" cy="1630175"/>
            </a:xfrm>
            <a:custGeom>
              <a:avLst/>
              <a:gdLst/>
              <a:ahLst/>
              <a:cxnLst/>
              <a:rect r="r" b="b" t="t" l="l"/>
              <a:pathLst>
                <a:path h="1630175" w="1391532">
                  <a:moveTo>
                    <a:pt x="0" y="0"/>
                  </a:moveTo>
                  <a:lnTo>
                    <a:pt x="1391532" y="0"/>
                  </a:lnTo>
                  <a:lnTo>
                    <a:pt x="1391532" y="1630175"/>
                  </a:lnTo>
                  <a:lnTo>
                    <a:pt x="0" y="1630175"/>
                  </a:lnTo>
                  <a:close/>
                </a:path>
              </a:pathLst>
            </a:custGeom>
            <a:blipFill>
              <a:blip r:embed="rId5"/>
              <a:stretch>
                <a:fillRect l="0" t="-65" r="0" b="-65"/>
              </a:stretch>
            </a:blipFill>
          </p:spPr>
        </p:sp>
      </p:grpSp>
      <p:grpSp>
        <p:nvGrpSpPr>
          <p:cNvPr name="Group 20" id="20"/>
          <p:cNvGrpSpPr/>
          <p:nvPr/>
        </p:nvGrpSpPr>
        <p:grpSpPr>
          <a:xfrm rot="0">
            <a:off x="13611554" y="3352800"/>
            <a:ext cx="3476954" cy="1153139"/>
            <a:chOff x="0" y="0"/>
            <a:chExt cx="4635939" cy="1537518"/>
          </a:xfrm>
        </p:grpSpPr>
        <p:sp>
          <p:nvSpPr>
            <p:cNvPr name="TextBox 21" id="21"/>
            <p:cNvSpPr txBox="true"/>
            <p:nvPr/>
          </p:nvSpPr>
          <p:spPr>
            <a:xfrm rot="0">
              <a:off x="0" y="-47625"/>
              <a:ext cx="4635939" cy="60168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870"/>
                </a:lnSpc>
                <a:spcBef>
                  <a:spcPct val="0"/>
                </a:spcBef>
              </a:pPr>
              <a:r>
                <a:rPr lang="en-US" sz="2764">
                  <a:solidFill>
                    <a:srgbClr val="2E3C33"/>
                  </a:solidFill>
                  <a:latin typeface="Radley"/>
                  <a:ea typeface="Radley"/>
                  <a:cs typeface="Radley"/>
                  <a:sym typeface="Radley"/>
                </a:rPr>
                <a:t>Menyimpan Rapi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0" y="604280"/>
              <a:ext cx="4635939" cy="93323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764"/>
                </a:lnSpc>
                <a:spcBef>
                  <a:spcPct val="0"/>
                </a:spcBef>
              </a:pPr>
              <a:r>
                <a:rPr lang="en-US" sz="1974" strike="noStrike" u="none">
                  <a:solidFill>
                    <a:srgbClr val="2E3C33"/>
                  </a:solidFill>
                  <a:latin typeface="Carlito"/>
                  <a:ea typeface="Carlito"/>
                  <a:cs typeface="Carlito"/>
                  <a:sym typeface="Carlito"/>
                </a:rPr>
                <a:t>Simpan buku di tempat yang bersih</a:t>
              </a:r>
            </a:p>
          </p:txBody>
        </p:sp>
      </p:grp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553325" y="0"/>
            <a:ext cx="10734675" cy="6934200"/>
            <a:chOff x="0" y="0"/>
            <a:chExt cx="3111331" cy="200980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111331" cy="2009804"/>
            </a:xfrm>
            <a:custGeom>
              <a:avLst/>
              <a:gdLst/>
              <a:ahLst/>
              <a:cxnLst/>
              <a:rect r="r" b="b" t="t" l="l"/>
              <a:pathLst>
                <a:path h="2009804" w="3111331">
                  <a:moveTo>
                    <a:pt x="0" y="0"/>
                  </a:moveTo>
                  <a:lnTo>
                    <a:pt x="3111331" y="0"/>
                  </a:lnTo>
                  <a:lnTo>
                    <a:pt x="3111331" y="2009804"/>
                  </a:lnTo>
                  <a:lnTo>
                    <a:pt x="0" y="2009804"/>
                  </a:lnTo>
                  <a:close/>
                </a:path>
              </a:pathLst>
            </a:custGeom>
            <a:blipFill>
              <a:blip r:embed="rId2"/>
              <a:stretch>
                <a:fillRect l="-74" t="0" r="-74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666750" y="723900"/>
            <a:ext cx="4619625" cy="39763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840"/>
              </a:lnSpc>
              <a:spcBef>
                <a:spcPct val="0"/>
              </a:spcBef>
            </a:pPr>
            <a:r>
              <a:rPr lang="en-US" sz="7000">
                <a:solidFill>
                  <a:srgbClr val="2E3C33"/>
                </a:solidFill>
                <a:latin typeface="Radley"/>
                <a:ea typeface="Radley"/>
                <a:cs typeface="Radley"/>
                <a:sym typeface="Radley"/>
              </a:rPr>
              <a:t>Amalan Sunnah dalam Belajar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7553325" y="7829550"/>
            <a:ext cx="5753100" cy="895350"/>
            <a:chOff x="0" y="0"/>
            <a:chExt cx="7670800" cy="1193800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0" y="-57150"/>
              <a:ext cx="7670800" cy="62272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919"/>
                </a:lnSpc>
                <a:spcBef>
                  <a:spcPct val="0"/>
                </a:spcBef>
              </a:pPr>
              <a:r>
                <a:rPr lang="en-US" sz="2799">
                  <a:solidFill>
                    <a:srgbClr val="2E3C33"/>
                  </a:solidFill>
                  <a:latin typeface="Radley"/>
                  <a:ea typeface="Radley"/>
                  <a:cs typeface="Radley"/>
                  <a:sym typeface="Radley"/>
                </a:rPr>
                <a:t>Menghadap Kiblat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759460"/>
              <a:ext cx="7670800" cy="43434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520"/>
                </a:lnSpc>
              </a:pPr>
              <a:r>
                <a:rPr lang="en-US" sz="1800">
                  <a:solidFill>
                    <a:srgbClr val="2E3C33"/>
                  </a:solidFill>
                  <a:latin typeface="Carlito"/>
                  <a:ea typeface="Carlito"/>
                  <a:cs typeface="Carlito"/>
                  <a:sym typeface="Carlito"/>
                </a:rPr>
                <a:t>Duduk tegak dan fokus saat belajar di rumah.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666750" y="9184102"/>
            <a:ext cx="2171730" cy="2205796"/>
            <a:chOff x="0" y="0"/>
            <a:chExt cx="812800" cy="8255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1270" y="0"/>
              <a:ext cx="810260" cy="822960"/>
            </a:xfrm>
            <a:custGeom>
              <a:avLst/>
              <a:gdLst/>
              <a:ahLst/>
              <a:cxnLst/>
              <a:rect r="r" b="b" t="t" l="l"/>
              <a:pathLst>
                <a:path h="822960" w="810260">
                  <a:moveTo>
                    <a:pt x="405130" y="0"/>
                  </a:moveTo>
                  <a:lnTo>
                    <a:pt x="450850" y="151130"/>
                  </a:lnTo>
                  <a:lnTo>
                    <a:pt x="546100" y="25400"/>
                  </a:lnTo>
                  <a:lnTo>
                    <a:pt x="537210" y="181610"/>
                  </a:lnTo>
                  <a:lnTo>
                    <a:pt x="669290" y="96520"/>
                  </a:lnTo>
                  <a:lnTo>
                    <a:pt x="608330" y="241300"/>
                  </a:lnTo>
                  <a:lnTo>
                    <a:pt x="760730" y="205740"/>
                  </a:lnTo>
                  <a:lnTo>
                    <a:pt x="654050" y="321310"/>
                  </a:lnTo>
                  <a:lnTo>
                    <a:pt x="810260" y="340360"/>
                  </a:lnTo>
                  <a:lnTo>
                    <a:pt x="669290" y="411480"/>
                  </a:lnTo>
                  <a:lnTo>
                    <a:pt x="810260" y="482600"/>
                  </a:lnTo>
                  <a:lnTo>
                    <a:pt x="654050" y="501650"/>
                  </a:lnTo>
                  <a:lnTo>
                    <a:pt x="760730" y="617220"/>
                  </a:lnTo>
                  <a:lnTo>
                    <a:pt x="608330" y="581660"/>
                  </a:lnTo>
                  <a:lnTo>
                    <a:pt x="669290" y="726440"/>
                  </a:lnTo>
                  <a:lnTo>
                    <a:pt x="537210" y="640080"/>
                  </a:lnTo>
                  <a:lnTo>
                    <a:pt x="546100" y="797560"/>
                  </a:lnTo>
                  <a:lnTo>
                    <a:pt x="450850" y="671830"/>
                  </a:lnTo>
                  <a:lnTo>
                    <a:pt x="405130" y="822960"/>
                  </a:lnTo>
                  <a:lnTo>
                    <a:pt x="359410" y="671830"/>
                  </a:lnTo>
                  <a:lnTo>
                    <a:pt x="264160" y="797560"/>
                  </a:lnTo>
                  <a:lnTo>
                    <a:pt x="273050" y="640080"/>
                  </a:lnTo>
                  <a:lnTo>
                    <a:pt x="140970" y="726440"/>
                  </a:lnTo>
                  <a:lnTo>
                    <a:pt x="201930" y="581660"/>
                  </a:lnTo>
                  <a:lnTo>
                    <a:pt x="49530" y="617220"/>
                  </a:lnTo>
                  <a:lnTo>
                    <a:pt x="156210" y="501650"/>
                  </a:lnTo>
                  <a:lnTo>
                    <a:pt x="0" y="482600"/>
                  </a:lnTo>
                  <a:lnTo>
                    <a:pt x="140970" y="411480"/>
                  </a:lnTo>
                  <a:lnTo>
                    <a:pt x="0" y="340360"/>
                  </a:lnTo>
                  <a:lnTo>
                    <a:pt x="156210" y="321310"/>
                  </a:lnTo>
                  <a:lnTo>
                    <a:pt x="49530" y="205740"/>
                  </a:lnTo>
                  <a:lnTo>
                    <a:pt x="201930" y="241300"/>
                  </a:lnTo>
                  <a:lnTo>
                    <a:pt x="140970" y="96520"/>
                  </a:lnTo>
                  <a:lnTo>
                    <a:pt x="273050" y="181610"/>
                  </a:lnTo>
                  <a:lnTo>
                    <a:pt x="264160" y="25400"/>
                  </a:lnTo>
                  <a:lnTo>
                    <a:pt x="359410" y="151130"/>
                  </a:lnTo>
                  <a:close/>
                </a:path>
              </a:pathLst>
            </a:custGeom>
            <a:solidFill>
              <a:srgbClr val="C58B40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141746" y="112576"/>
              <a:ext cx="529308" cy="55936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</a:p>
          </p:txBody>
        </p:sp>
      </p:grp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296400" y="6038850"/>
            <a:ext cx="4010025" cy="3581400"/>
            <a:chOff x="0" y="0"/>
            <a:chExt cx="1391532" cy="124279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391532" cy="1242794"/>
            </a:xfrm>
            <a:custGeom>
              <a:avLst/>
              <a:gdLst/>
              <a:ahLst/>
              <a:cxnLst/>
              <a:rect r="r" b="b" t="t" l="l"/>
              <a:pathLst>
                <a:path h="1242794" w="1391532">
                  <a:moveTo>
                    <a:pt x="0" y="0"/>
                  </a:moveTo>
                  <a:lnTo>
                    <a:pt x="1391532" y="0"/>
                  </a:lnTo>
                  <a:lnTo>
                    <a:pt x="1391532" y="1242794"/>
                  </a:lnTo>
                  <a:lnTo>
                    <a:pt x="0" y="1242794"/>
                  </a:lnTo>
                  <a:close/>
                </a:path>
              </a:pathLst>
            </a:custGeom>
            <a:blipFill>
              <a:blip r:embed="rId2"/>
              <a:stretch>
                <a:fillRect l="-316" t="0" r="-316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4981575" y="6038850"/>
            <a:ext cx="4010025" cy="3581400"/>
            <a:chOff x="0" y="0"/>
            <a:chExt cx="1391532" cy="1242794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391532" cy="1242794"/>
            </a:xfrm>
            <a:custGeom>
              <a:avLst/>
              <a:gdLst/>
              <a:ahLst/>
              <a:cxnLst/>
              <a:rect r="r" b="b" t="t" l="l"/>
              <a:pathLst>
                <a:path h="1242794" w="1391532">
                  <a:moveTo>
                    <a:pt x="0" y="0"/>
                  </a:moveTo>
                  <a:lnTo>
                    <a:pt x="1391532" y="0"/>
                  </a:lnTo>
                  <a:lnTo>
                    <a:pt x="1391532" y="1242794"/>
                  </a:lnTo>
                  <a:lnTo>
                    <a:pt x="0" y="1242794"/>
                  </a:lnTo>
                  <a:close/>
                </a:path>
              </a:pathLst>
            </a:custGeom>
            <a:blipFill>
              <a:blip r:embed="rId3"/>
              <a:stretch>
                <a:fillRect l="-316" t="0" r="-316" b="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13611225" y="6038850"/>
            <a:ext cx="4010025" cy="3581400"/>
            <a:chOff x="0" y="0"/>
            <a:chExt cx="1391532" cy="1242794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391532" cy="1242794"/>
            </a:xfrm>
            <a:custGeom>
              <a:avLst/>
              <a:gdLst/>
              <a:ahLst/>
              <a:cxnLst/>
              <a:rect r="r" b="b" t="t" l="l"/>
              <a:pathLst>
                <a:path h="1242794" w="1391532">
                  <a:moveTo>
                    <a:pt x="0" y="0"/>
                  </a:moveTo>
                  <a:lnTo>
                    <a:pt x="1391532" y="0"/>
                  </a:lnTo>
                  <a:lnTo>
                    <a:pt x="1391532" y="1242794"/>
                  </a:lnTo>
                  <a:lnTo>
                    <a:pt x="0" y="1242794"/>
                  </a:lnTo>
                  <a:close/>
                </a:path>
              </a:pathLst>
            </a:custGeom>
            <a:blipFill>
              <a:blip r:embed="rId4"/>
              <a:stretch>
                <a:fillRect l="-316" t="0" r="-316" b="0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666750" y="723900"/>
            <a:ext cx="13249275" cy="10045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840"/>
              </a:lnSpc>
              <a:spcBef>
                <a:spcPct val="0"/>
              </a:spcBef>
            </a:pPr>
            <a:r>
              <a:rPr lang="en-US" sz="7000">
                <a:solidFill>
                  <a:srgbClr val="2E3C33"/>
                </a:solidFill>
                <a:latin typeface="Radley"/>
                <a:ea typeface="Radley"/>
                <a:cs typeface="Radley"/>
                <a:sym typeface="Radley"/>
              </a:rPr>
              <a:t>Kuis Interaktif</a:t>
            </a:r>
          </a:p>
        </p:txBody>
      </p:sp>
      <p:grpSp>
        <p:nvGrpSpPr>
          <p:cNvPr name="Group 9" id="9"/>
          <p:cNvGrpSpPr/>
          <p:nvPr/>
        </p:nvGrpSpPr>
        <p:grpSpPr>
          <a:xfrm rot="0">
            <a:off x="4981575" y="4248150"/>
            <a:ext cx="2876550" cy="1255395"/>
            <a:chOff x="0" y="0"/>
            <a:chExt cx="3835400" cy="1673860"/>
          </a:xfrm>
        </p:grpSpPr>
        <p:sp>
          <p:nvSpPr>
            <p:cNvPr name="TextBox 10" id="10"/>
            <p:cNvSpPr txBox="true"/>
            <p:nvPr/>
          </p:nvSpPr>
          <p:spPr>
            <a:xfrm rot="0">
              <a:off x="0" y="-57150"/>
              <a:ext cx="3835400" cy="62272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919"/>
                </a:lnSpc>
                <a:spcBef>
                  <a:spcPct val="0"/>
                </a:spcBef>
              </a:pPr>
              <a:r>
                <a:rPr lang="en-US" sz="2799">
                  <a:solidFill>
                    <a:srgbClr val="2E3C33"/>
                  </a:solidFill>
                  <a:latin typeface="Radley"/>
                  <a:ea typeface="Radley"/>
                  <a:cs typeface="Radley"/>
                  <a:sym typeface="Radley"/>
                </a:rPr>
                <a:t>Perilaku Baik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0" y="820420"/>
              <a:ext cx="3835400" cy="85344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520"/>
                </a:lnSpc>
              </a:pPr>
              <a:r>
                <a:rPr lang="en-US" sz="1800">
                  <a:solidFill>
                    <a:srgbClr val="2E3C33"/>
                  </a:solidFill>
                  <a:latin typeface="Carlito"/>
                  <a:ea typeface="Carlito"/>
                  <a:cs typeface="Carlito"/>
                  <a:sym typeface="Carlito"/>
                </a:rPr>
                <a:t>Saling membantu teman saat belajar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9296400" y="4248150"/>
            <a:ext cx="2876550" cy="1255395"/>
            <a:chOff x="0" y="0"/>
            <a:chExt cx="3835400" cy="1673860"/>
          </a:xfrm>
        </p:grpSpPr>
        <p:sp>
          <p:nvSpPr>
            <p:cNvPr name="TextBox 13" id="13"/>
            <p:cNvSpPr txBox="true"/>
            <p:nvPr/>
          </p:nvSpPr>
          <p:spPr>
            <a:xfrm rot="0">
              <a:off x="0" y="820420"/>
              <a:ext cx="3835400" cy="85344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520"/>
                </a:lnSpc>
              </a:pPr>
              <a:r>
                <a:rPr lang="en-US" sz="1800">
                  <a:solidFill>
                    <a:srgbClr val="2E3C33"/>
                  </a:solidFill>
                  <a:latin typeface="Carlito"/>
                  <a:ea typeface="Carlito"/>
                  <a:cs typeface="Carlito"/>
                  <a:sym typeface="Carlito"/>
                </a:rPr>
                <a:t>Mengganggu teman saat mereka belajar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0">
              <a:off x="0" y="-57150"/>
              <a:ext cx="3835400" cy="62272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919"/>
                </a:lnSpc>
                <a:spcBef>
                  <a:spcPct val="0"/>
                </a:spcBef>
              </a:pPr>
              <a:r>
                <a:rPr lang="en-US" sz="2799">
                  <a:solidFill>
                    <a:srgbClr val="2E3C33"/>
                  </a:solidFill>
                  <a:latin typeface="Radley"/>
                  <a:ea typeface="Radley"/>
                  <a:cs typeface="Radley"/>
                  <a:sym typeface="Radley"/>
                </a:rPr>
                <a:t>Perilaku Buruk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13611225" y="4248150"/>
            <a:ext cx="2876550" cy="1255395"/>
            <a:chOff x="0" y="0"/>
            <a:chExt cx="3835400" cy="1673860"/>
          </a:xfrm>
        </p:grpSpPr>
        <p:sp>
          <p:nvSpPr>
            <p:cNvPr name="TextBox 16" id="16"/>
            <p:cNvSpPr txBox="true"/>
            <p:nvPr/>
          </p:nvSpPr>
          <p:spPr>
            <a:xfrm rot="0">
              <a:off x="0" y="820420"/>
              <a:ext cx="3835400" cy="85344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520"/>
                </a:lnSpc>
              </a:pPr>
              <a:r>
                <a:rPr lang="en-US" sz="1800">
                  <a:solidFill>
                    <a:srgbClr val="2E3C33"/>
                  </a:solidFill>
                  <a:latin typeface="Carlito"/>
                  <a:ea typeface="Carlito"/>
                  <a:cs typeface="Carlito"/>
                  <a:sym typeface="Carlito"/>
                </a:rPr>
                <a:t>Mendengarkan guru tanpa memotong pembicaraan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0" y="-57150"/>
              <a:ext cx="3835400" cy="62272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919"/>
                </a:lnSpc>
                <a:spcBef>
                  <a:spcPct val="0"/>
                </a:spcBef>
              </a:pPr>
              <a:r>
                <a:rPr lang="en-US" sz="2799">
                  <a:solidFill>
                    <a:srgbClr val="2E3C33"/>
                  </a:solidFill>
                  <a:latin typeface="Radley"/>
                  <a:ea typeface="Radley"/>
                  <a:cs typeface="Radley"/>
                  <a:sym typeface="Radley"/>
                </a:rPr>
                <a:t>Perilaku Baik</a:t>
              </a:r>
            </a:p>
          </p:txBody>
        </p:sp>
      </p:grp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553325" y="0"/>
            <a:ext cx="10734675" cy="6934200"/>
            <a:chOff x="0" y="0"/>
            <a:chExt cx="3111331" cy="200980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111331" cy="2009804"/>
            </a:xfrm>
            <a:custGeom>
              <a:avLst/>
              <a:gdLst/>
              <a:ahLst/>
              <a:cxnLst/>
              <a:rect r="r" b="b" t="t" l="l"/>
              <a:pathLst>
                <a:path h="2009804" w="3111331">
                  <a:moveTo>
                    <a:pt x="0" y="0"/>
                  </a:moveTo>
                  <a:lnTo>
                    <a:pt x="3111331" y="0"/>
                  </a:lnTo>
                  <a:lnTo>
                    <a:pt x="3111331" y="2009804"/>
                  </a:lnTo>
                  <a:lnTo>
                    <a:pt x="0" y="2009804"/>
                  </a:lnTo>
                  <a:close/>
                </a:path>
              </a:pathLst>
            </a:custGeom>
            <a:blipFill>
              <a:blip r:embed="rId2"/>
              <a:stretch>
                <a:fillRect l="-74" t="0" r="-74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666750" y="704850"/>
            <a:ext cx="4619625" cy="55717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308"/>
              </a:lnSpc>
              <a:spcBef>
                <a:spcPct val="0"/>
              </a:spcBef>
            </a:pPr>
            <a:r>
              <a:rPr lang="en-US" sz="6525">
                <a:solidFill>
                  <a:srgbClr val="2E3C33"/>
                </a:solidFill>
                <a:latin typeface="Radley"/>
                <a:ea typeface="Radley"/>
                <a:cs typeface="Radley"/>
                <a:sym typeface="Radley"/>
              </a:rPr>
              <a:t>Kesimpulan: Anak Beradab adalah Permata Dunia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7553325" y="7829550"/>
            <a:ext cx="5753100" cy="895350"/>
            <a:chOff x="0" y="0"/>
            <a:chExt cx="7670800" cy="1193800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0" y="-57150"/>
              <a:ext cx="7670800" cy="62272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919"/>
                </a:lnSpc>
                <a:spcBef>
                  <a:spcPct val="0"/>
                </a:spcBef>
              </a:pPr>
              <a:r>
                <a:rPr lang="en-US" sz="2799">
                  <a:solidFill>
                    <a:srgbClr val="2E3C33"/>
                  </a:solidFill>
                  <a:latin typeface="Radley"/>
                  <a:ea typeface="Radley"/>
                  <a:cs typeface="Radley"/>
                  <a:sym typeface="Radley"/>
                </a:rPr>
                <a:t>Anak Beradab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759460"/>
              <a:ext cx="7670800" cy="43434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520"/>
                </a:lnSpc>
              </a:pPr>
              <a:r>
                <a:rPr lang="en-US" sz="1800">
                  <a:solidFill>
                    <a:srgbClr val="2E3C33"/>
                  </a:solidFill>
                  <a:latin typeface="Carlito"/>
                  <a:ea typeface="Carlito"/>
                  <a:cs typeface="Carlito"/>
                  <a:sym typeface="Carlito"/>
                </a:rPr>
                <a:t>Anak yang beradab akan pintar dan disayang semua.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666750" y="9184102"/>
            <a:ext cx="2171730" cy="2205796"/>
            <a:chOff x="0" y="0"/>
            <a:chExt cx="812800" cy="8255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1270" y="0"/>
              <a:ext cx="810260" cy="822960"/>
            </a:xfrm>
            <a:custGeom>
              <a:avLst/>
              <a:gdLst/>
              <a:ahLst/>
              <a:cxnLst/>
              <a:rect r="r" b="b" t="t" l="l"/>
              <a:pathLst>
                <a:path h="822960" w="810260">
                  <a:moveTo>
                    <a:pt x="405130" y="0"/>
                  </a:moveTo>
                  <a:lnTo>
                    <a:pt x="450850" y="151130"/>
                  </a:lnTo>
                  <a:lnTo>
                    <a:pt x="546100" y="25400"/>
                  </a:lnTo>
                  <a:lnTo>
                    <a:pt x="537210" y="181610"/>
                  </a:lnTo>
                  <a:lnTo>
                    <a:pt x="669290" y="96520"/>
                  </a:lnTo>
                  <a:lnTo>
                    <a:pt x="608330" y="241300"/>
                  </a:lnTo>
                  <a:lnTo>
                    <a:pt x="760730" y="205740"/>
                  </a:lnTo>
                  <a:lnTo>
                    <a:pt x="654050" y="321310"/>
                  </a:lnTo>
                  <a:lnTo>
                    <a:pt x="810260" y="340360"/>
                  </a:lnTo>
                  <a:lnTo>
                    <a:pt x="669290" y="411480"/>
                  </a:lnTo>
                  <a:lnTo>
                    <a:pt x="810260" y="482600"/>
                  </a:lnTo>
                  <a:lnTo>
                    <a:pt x="654050" y="501650"/>
                  </a:lnTo>
                  <a:lnTo>
                    <a:pt x="760730" y="617220"/>
                  </a:lnTo>
                  <a:lnTo>
                    <a:pt x="608330" y="581660"/>
                  </a:lnTo>
                  <a:lnTo>
                    <a:pt x="669290" y="726440"/>
                  </a:lnTo>
                  <a:lnTo>
                    <a:pt x="537210" y="640080"/>
                  </a:lnTo>
                  <a:lnTo>
                    <a:pt x="546100" y="797560"/>
                  </a:lnTo>
                  <a:lnTo>
                    <a:pt x="450850" y="671830"/>
                  </a:lnTo>
                  <a:lnTo>
                    <a:pt x="405130" y="822960"/>
                  </a:lnTo>
                  <a:lnTo>
                    <a:pt x="359410" y="671830"/>
                  </a:lnTo>
                  <a:lnTo>
                    <a:pt x="264160" y="797560"/>
                  </a:lnTo>
                  <a:lnTo>
                    <a:pt x="273050" y="640080"/>
                  </a:lnTo>
                  <a:lnTo>
                    <a:pt x="140970" y="726440"/>
                  </a:lnTo>
                  <a:lnTo>
                    <a:pt x="201930" y="581660"/>
                  </a:lnTo>
                  <a:lnTo>
                    <a:pt x="49530" y="617220"/>
                  </a:lnTo>
                  <a:lnTo>
                    <a:pt x="156210" y="501650"/>
                  </a:lnTo>
                  <a:lnTo>
                    <a:pt x="0" y="482600"/>
                  </a:lnTo>
                  <a:lnTo>
                    <a:pt x="140970" y="411480"/>
                  </a:lnTo>
                  <a:lnTo>
                    <a:pt x="0" y="340360"/>
                  </a:lnTo>
                  <a:lnTo>
                    <a:pt x="156210" y="321310"/>
                  </a:lnTo>
                  <a:lnTo>
                    <a:pt x="49530" y="205740"/>
                  </a:lnTo>
                  <a:lnTo>
                    <a:pt x="201930" y="241300"/>
                  </a:lnTo>
                  <a:lnTo>
                    <a:pt x="140970" y="96520"/>
                  </a:lnTo>
                  <a:lnTo>
                    <a:pt x="273050" y="181610"/>
                  </a:lnTo>
                  <a:lnTo>
                    <a:pt x="264160" y="25400"/>
                  </a:lnTo>
                  <a:lnTo>
                    <a:pt x="359410" y="151130"/>
                  </a:lnTo>
                  <a:close/>
                </a:path>
              </a:pathLst>
            </a:custGeom>
            <a:solidFill>
              <a:srgbClr val="C58B40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141746" y="112576"/>
              <a:ext cx="529308" cy="55936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description>Presentasi - Adab Menuntut Ilmu</dc:description>
  <dc:identifier>DAHB8Aj-NU0</dc:identifier>
  <dcterms:modified xsi:type="dcterms:W3CDTF">2011-08-01T06:04:30Z</dcterms:modified>
  <cp:revision>1</cp:revision>
  <dc:title>Presentasi - Adab Menuntut Ilmu</dc:title>
</cp:coreProperties>
</file>