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Helvetica World" charset="1" panose="020B0500040000020004"/>
      <p:regular r:id="rId19"/>
    </p:embeddedFont>
    <p:embeddedFont>
      <p:font typeface="Georgia Pro Condensed" charset="1" panose="02040506050405020303"/>
      <p:regular r:id="rId20"/>
    </p:embeddedFont>
    <p:embeddedFont>
      <p:font typeface="Helvetica World Bold" charset="1" panose="020B08000400000200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8392160"/>
            <a:ext cx="6886575" cy="1228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1111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Pelajaran Agama Islam untuk Anak SD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75068"/>
            <a:ext cx="9754495" cy="389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 strike="noStrike" u="none">
                <a:solidFill>
                  <a:srgbClr val="111111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FIQIH SHOLAT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111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10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57600"/>
            <a:chOff x="0" y="0"/>
            <a:chExt cx="17259300" cy="4876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111111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Ayo Rajin Sholat!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Kewajiban kita sebagai Muslim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Sholat adalah </a:t>
              </a: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kewajiban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bagi setiap Muslim. Mari kita berusaha untuk </a:t>
              </a: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sholat 5 waktu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setiap hari dan mendapatkan keberkahan dari Allah SWT dalam hidup kita.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172950" y="647700"/>
            <a:ext cx="5448300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Berikut adalah langkah-langkah gerakan sholat yang perlu kita lakukan dengan benar.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809625"/>
            <a:ext cx="9763125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 spc="-120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Gerakan Sholat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4248150"/>
            <a:ext cx="5448300" cy="5372100"/>
            <a:chOff x="0" y="0"/>
            <a:chExt cx="1625410" cy="160267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25410" cy="1602677"/>
            </a:xfrm>
            <a:custGeom>
              <a:avLst/>
              <a:gdLst/>
              <a:ahLst/>
              <a:cxnLst/>
              <a:rect r="r" b="b" t="t" l="l"/>
              <a:pathLst>
                <a:path h="1602677" w="1625410">
                  <a:moveTo>
                    <a:pt x="28420" y="0"/>
                  </a:moveTo>
                  <a:lnTo>
                    <a:pt x="1596991" y="0"/>
                  </a:lnTo>
                  <a:cubicBezTo>
                    <a:pt x="1612687" y="0"/>
                    <a:pt x="1625410" y="12724"/>
                    <a:pt x="1625410" y="28420"/>
                  </a:cubicBezTo>
                  <a:lnTo>
                    <a:pt x="1625410" y="1574258"/>
                  </a:lnTo>
                  <a:cubicBezTo>
                    <a:pt x="1625410" y="1589954"/>
                    <a:pt x="1612687" y="1602677"/>
                    <a:pt x="1596991" y="1602677"/>
                  </a:cubicBezTo>
                  <a:lnTo>
                    <a:pt x="28420" y="1602677"/>
                  </a:lnTo>
                  <a:cubicBezTo>
                    <a:pt x="12724" y="1602677"/>
                    <a:pt x="0" y="1589954"/>
                    <a:pt x="0" y="1574258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1" r="0" b="-1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19850" y="4248150"/>
            <a:ext cx="5448300" cy="5372100"/>
            <a:chOff x="0" y="0"/>
            <a:chExt cx="1625410" cy="160267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25410" cy="1602677"/>
            </a:xfrm>
            <a:custGeom>
              <a:avLst/>
              <a:gdLst/>
              <a:ahLst/>
              <a:cxnLst/>
              <a:rect r="r" b="b" t="t" l="l"/>
              <a:pathLst>
                <a:path h="1602677" w="1625410">
                  <a:moveTo>
                    <a:pt x="28420" y="0"/>
                  </a:moveTo>
                  <a:lnTo>
                    <a:pt x="1596991" y="0"/>
                  </a:lnTo>
                  <a:cubicBezTo>
                    <a:pt x="1612687" y="0"/>
                    <a:pt x="1625410" y="12724"/>
                    <a:pt x="1625410" y="28420"/>
                  </a:cubicBezTo>
                  <a:lnTo>
                    <a:pt x="1625410" y="1574258"/>
                  </a:lnTo>
                  <a:cubicBezTo>
                    <a:pt x="1625410" y="1589954"/>
                    <a:pt x="1612687" y="1602677"/>
                    <a:pt x="1596991" y="1602677"/>
                  </a:cubicBezTo>
                  <a:lnTo>
                    <a:pt x="28420" y="1602677"/>
                  </a:lnTo>
                  <a:cubicBezTo>
                    <a:pt x="12724" y="1602677"/>
                    <a:pt x="0" y="1589954"/>
                    <a:pt x="0" y="1574258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1" r="0" b="-1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172950" y="4248150"/>
            <a:ext cx="5448300" cy="5372100"/>
            <a:chOff x="0" y="0"/>
            <a:chExt cx="1625410" cy="160267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25410" cy="1602677"/>
            </a:xfrm>
            <a:custGeom>
              <a:avLst/>
              <a:gdLst/>
              <a:ahLst/>
              <a:cxnLst/>
              <a:rect r="r" b="b" t="t" l="l"/>
              <a:pathLst>
                <a:path h="1602677" w="1625410">
                  <a:moveTo>
                    <a:pt x="28420" y="0"/>
                  </a:moveTo>
                  <a:lnTo>
                    <a:pt x="1596991" y="0"/>
                  </a:lnTo>
                  <a:cubicBezTo>
                    <a:pt x="1612687" y="0"/>
                    <a:pt x="1625410" y="12724"/>
                    <a:pt x="1625410" y="28420"/>
                  </a:cubicBezTo>
                  <a:lnTo>
                    <a:pt x="1625410" y="1574258"/>
                  </a:lnTo>
                  <a:cubicBezTo>
                    <a:pt x="1625410" y="1589954"/>
                    <a:pt x="1612687" y="1602677"/>
                    <a:pt x="1596991" y="1602677"/>
                  </a:cubicBezTo>
                  <a:lnTo>
                    <a:pt x="28420" y="1602677"/>
                  </a:lnTo>
                  <a:cubicBezTo>
                    <a:pt x="12724" y="1602677"/>
                    <a:pt x="0" y="1589954"/>
                    <a:pt x="0" y="1574258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1" r="0" b="-11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6500378">
            <a:off x="326738" y="370457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105025" y="1562100"/>
            <a:ext cx="9763125" cy="5365750"/>
            <a:chOff x="0" y="0"/>
            <a:chExt cx="13017500" cy="715433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206500"/>
              <a:ext cx="13017500" cy="5947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Setelah menyelesaikan sholat, kita dianjurkan untuk membaca doa sebagai ungkapan rasa syukur. Berikut adalah contoh doa yang bisa diucapkan:</a:t>
              </a:r>
            </a:p>
            <a:p>
              <a:pPr algn="l" marL="539749" indent="-269875" lvl="1">
                <a:lnSpc>
                  <a:spcPts val="3499"/>
                </a:lnSpc>
                <a:buAutoNum type="arabicPeriod" startAt="1"/>
              </a:pP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Alhamdulillah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- Segala puji bagi Allah.</a:t>
              </a:r>
            </a:p>
            <a:p>
              <a:pPr algn="l" marL="539749" indent="-269875" lvl="1">
                <a:lnSpc>
                  <a:spcPts val="3499"/>
                </a:lnSpc>
                <a:buAutoNum type="arabicPeriod" startAt="1"/>
              </a:pP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Astaghfirullah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- Saya memohon ampun kepada Allah.</a:t>
              </a:r>
            </a:p>
            <a:p>
              <a:pPr algn="l" marL="539749" indent="-269875" lvl="1">
                <a:lnSpc>
                  <a:spcPts val="3499"/>
                </a:lnSpc>
                <a:buAutoNum type="arabicPeriod" startAt="1"/>
              </a:pP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Allahumma inni as'aluka al-jannah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- Ya Allah, saya memohon surga.</a:t>
              </a:r>
            </a:p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Dengan membaca doa ini, kita berharap diberi petunjuk dan keberkahan dalam hidup. Mari kita ingat untuk selalu berdoa setelah sholat agar hati kita tetap tenang dan dekat dengan Allah.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130175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Doa sebagai penutup sholat kita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11285"/>
            <a:ext cx="832485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Terima kasih atas perhatian Anda!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1999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Penutup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1111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57600"/>
            <a:chOff x="0" y="0"/>
            <a:chExt cx="17259300" cy="4876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111111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Apa Itu Sholat?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Memahami makna ibadah sholat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Sholat adalah </a:t>
              </a: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ibadah yang penting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bagi umat Islam. Ia merupakan </a:t>
              </a:r>
              <a:r>
                <a:rPr lang="en-US" b="true" sz="2499" spc="-37">
                  <a:solidFill>
                    <a:srgbClr val="111111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rukun kedua</a:t>
              </a:r>
              <a:r>
                <a:rPr lang="en-US" sz="2499" spc="-37">
                  <a:solidFill>
                    <a:srgbClr val="111111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dalam Islam, yang wajib dilakukan dengan gerakan dan bacaan tertentu sebagai bentuk pengabdian kepada Allah SWT.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1990725"/>
            <a:chOff x="0" y="0"/>
            <a:chExt cx="11099800" cy="26543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15546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FFFFFF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Perintah Sholat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095500"/>
              <a:ext cx="110998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Allah memerintahkan kita sholat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7778750"/>
            <a:ext cx="8324850" cy="184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Sholat adalah ibadah yang sangat penting. </a:t>
            </a:r>
            <a:r>
              <a:rPr lang="en-US" b="true" sz="2499" spc="-37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Allah SWT</a:t>
            </a:r>
            <a:r>
              <a:rPr lang="en-US" sz="2499" spc="-3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memerintahkan sholat dalam Al-Qur’an, menjadikannya </a:t>
            </a:r>
            <a:r>
              <a:rPr lang="en-US" b="true" sz="2499" spc="-37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wajib bagi setiap Muslim</a:t>
            </a:r>
            <a:r>
              <a:rPr lang="en-US" sz="2499" spc="-3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untuk melakukannya setiap hari dengan penuh khusyuk.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047105"/>
            <a:ext cx="6886575" cy="347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Beragama Islam, untuk melaksanakan sholat dengan benar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Sudah baligh, menunjukkan kedewasaan dalam menjalankan ibadah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Berakal sehat, agar memahami dan melaksanakan sholat dengan baik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Suci dari haid dan nifas untuk perempuan yang beribadah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Syarat Wajib Sholat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8237855"/>
            <a:ext cx="6886575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Suci dari hadas dan najis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Menutup aurat dengan pakaian yang sesuai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Menghadap kiblat saat berdoa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Syarat Sah Sholat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4732655"/>
            <a:ext cx="6886575" cy="4794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Niat: Menghadapkan hati kepada Allah sebelum sholat.</a:t>
            </a:r>
          </a:p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Takbiratul ihram: Mengangkat tangan dan mengucapkan takbir.</a:t>
            </a:r>
          </a:p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Membaca Al-Fatihah: Membaca surah yang penting dalam sholat.</a:t>
            </a:r>
          </a:p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Rukuk: Membungkukkan badan dengan tangan di lutut.</a:t>
            </a:r>
          </a:p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Sujud: Menyentuh dahi dan hidung ke tanah.</a:t>
            </a:r>
          </a:p>
          <a:p>
            <a:pPr algn="l" marL="539748" indent="-269874" lvl="1">
              <a:lnSpc>
                <a:spcPts val="3499"/>
              </a:lnSpc>
              <a:buAutoNum type="arabicPeriod" startAt="1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Tasyahud akhir: Duduk untuk mengucapkan tasyahud sebelum salam.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Rukun Sholat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3105150"/>
            <a:chOff x="0" y="0"/>
            <a:chExt cx="11099800" cy="4140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30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FFFFFF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Sholat Wajib 5 Waktu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581400"/>
              <a:ext cx="110998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Mengenal waktu sholat harian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7854950"/>
            <a:ext cx="8324850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Setiap hari, umat Muslim melaksanakan </a:t>
            </a:r>
            <a:r>
              <a:rPr lang="en-US" b="true" sz="2499" spc="-37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lima sholat wajib</a:t>
            </a:r>
            <a:r>
              <a:rPr lang="en-US" sz="2499" spc="-37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Tiap sholat memiliki waktu dan keutamaan, menjadi bagian penting dalam kehidupan sehari-hari sebagai pengingat untuk beribadah.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66750"/>
            <a:ext cx="4010025" cy="2340610"/>
            <a:chOff x="0" y="0"/>
            <a:chExt cx="1029283" cy="6007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29283" cy="600782"/>
            </a:xfrm>
            <a:custGeom>
              <a:avLst/>
              <a:gdLst/>
              <a:ahLst/>
              <a:cxnLst/>
              <a:rect r="r" b="b" t="t" l="l"/>
              <a:pathLst>
                <a:path h="600782" w="1029283">
                  <a:moveTo>
                    <a:pt x="38613" y="0"/>
                  </a:moveTo>
                  <a:lnTo>
                    <a:pt x="990671" y="0"/>
                  </a:lnTo>
                  <a:cubicBezTo>
                    <a:pt x="1011996" y="0"/>
                    <a:pt x="1029283" y="17288"/>
                    <a:pt x="1029283" y="38613"/>
                  </a:cubicBezTo>
                  <a:lnTo>
                    <a:pt x="1029283" y="562169"/>
                  </a:lnTo>
                  <a:cubicBezTo>
                    <a:pt x="1029283" y="583494"/>
                    <a:pt x="1011996" y="600782"/>
                    <a:pt x="990671" y="600782"/>
                  </a:cubicBezTo>
                  <a:lnTo>
                    <a:pt x="38613" y="600782"/>
                  </a:lnTo>
                  <a:cubicBezTo>
                    <a:pt x="17288" y="600782"/>
                    <a:pt x="0" y="583494"/>
                    <a:pt x="0" y="562169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2"/>
              <a:stretch>
                <a:fillRect l="-102" t="0" r="-102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611225" y="5143500"/>
            <a:ext cx="4010025" cy="2238375"/>
            <a:chOff x="0" y="0"/>
            <a:chExt cx="1029283" cy="5745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29283" cy="574541"/>
            </a:xfrm>
            <a:custGeom>
              <a:avLst/>
              <a:gdLst/>
              <a:ahLst/>
              <a:cxnLst/>
              <a:rect r="r" b="b" t="t" l="l"/>
              <a:pathLst>
                <a:path h="574541" w="1029283">
                  <a:moveTo>
                    <a:pt x="38613" y="0"/>
                  </a:moveTo>
                  <a:lnTo>
                    <a:pt x="990671" y="0"/>
                  </a:lnTo>
                  <a:cubicBezTo>
                    <a:pt x="1011996" y="0"/>
                    <a:pt x="1029283" y="17288"/>
                    <a:pt x="1029283" y="38613"/>
                  </a:cubicBezTo>
                  <a:lnTo>
                    <a:pt x="1029283" y="535928"/>
                  </a:lnTo>
                  <a:cubicBezTo>
                    <a:pt x="1029283" y="557253"/>
                    <a:pt x="1011996" y="574541"/>
                    <a:pt x="990671" y="574541"/>
                  </a:cubicBezTo>
                  <a:lnTo>
                    <a:pt x="38613" y="574541"/>
                  </a:lnTo>
                  <a:cubicBezTo>
                    <a:pt x="17288" y="574541"/>
                    <a:pt x="0" y="557253"/>
                    <a:pt x="0" y="535928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3"/>
              <a:stretch>
                <a:fillRect l="-401" t="0" r="-401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3611225" y="666750"/>
            <a:ext cx="4010025" cy="2340610"/>
            <a:chOff x="0" y="0"/>
            <a:chExt cx="1029283" cy="60078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29283" cy="600782"/>
            </a:xfrm>
            <a:custGeom>
              <a:avLst/>
              <a:gdLst/>
              <a:ahLst/>
              <a:cxnLst/>
              <a:rect r="r" b="b" t="t" l="l"/>
              <a:pathLst>
                <a:path h="600782" w="1029283">
                  <a:moveTo>
                    <a:pt x="38613" y="0"/>
                  </a:moveTo>
                  <a:lnTo>
                    <a:pt x="990671" y="0"/>
                  </a:lnTo>
                  <a:cubicBezTo>
                    <a:pt x="1011996" y="0"/>
                    <a:pt x="1029283" y="17288"/>
                    <a:pt x="1029283" y="38613"/>
                  </a:cubicBezTo>
                  <a:lnTo>
                    <a:pt x="1029283" y="562169"/>
                  </a:lnTo>
                  <a:cubicBezTo>
                    <a:pt x="1029283" y="583494"/>
                    <a:pt x="1011996" y="600782"/>
                    <a:pt x="990671" y="600782"/>
                  </a:cubicBezTo>
                  <a:lnTo>
                    <a:pt x="38613" y="600782"/>
                  </a:lnTo>
                  <a:cubicBezTo>
                    <a:pt x="17288" y="600782"/>
                    <a:pt x="0" y="583494"/>
                    <a:pt x="0" y="562169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4"/>
              <a:stretch>
                <a:fillRect l="-102" t="0" r="-102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9296400" y="5143500"/>
            <a:ext cx="4010025" cy="2239371"/>
            <a:chOff x="0" y="0"/>
            <a:chExt cx="1029283" cy="57479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29283" cy="574796"/>
            </a:xfrm>
            <a:custGeom>
              <a:avLst/>
              <a:gdLst/>
              <a:ahLst/>
              <a:cxnLst/>
              <a:rect r="r" b="b" t="t" l="l"/>
              <a:pathLst>
                <a:path h="574796" w="1029283">
                  <a:moveTo>
                    <a:pt x="38613" y="0"/>
                  </a:moveTo>
                  <a:lnTo>
                    <a:pt x="990671" y="0"/>
                  </a:lnTo>
                  <a:cubicBezTo>
                    <a:pt x="1011996" y="0"/>
                    <a:pt x="1029283" y="17288"/>
                    <a:pt x="1029283" y="38613"/>
                  </a:cubicBezTo>
                  <a:lnTo>
                    <a:pt x="1029283" y="536184"/>
                  </a:lnTo>
                  <a:cubicBezTo>
                    <a:pt x="1029283" y="557509"/>
                    <a:pt x="1011996" y="574796"/>
                    <a:pt x="990671" y="574796"/>
                  </a:cubicBezTo>
                  <a:lnTo>
                    <a:pt x="38613" y="574796"/>
                  </a:lnTo>
                  <a:cubicBezTo>
                    <a:pt x="17288" y="574796"/>
                    <a:pt x="0" y="557509"/>
                    <a:pt x="0" y="536184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5"/>
              <a:stretch>
                <a:fillRect l="-423" t="0" r="-423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66750" y="733425"/>
            <a:ext cx="5753100" cy="3378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111111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Waktu dan Jumlah Rakaat Sholat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296400" y="3344989"/>
            <a:ext cx="4010025" cy="1218438"/>
            <a:chOff x="0" y="0"/>
            <a:chExt cx="5346700" cy="1624584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5345796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Subuh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781939"/>
              <a:ext cx="5346700" cy="842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</a:pPr>
              <a:r>
                <a:rPr lang="en-US" sz="2000" spc="-30">
                  <a:solidFill>
                    <a:srgbClr val="FFFFF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Fajar – Sebelum matahari terbit; 2 rakaat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611225" y="3352800"/>
            <a:ext cx="4010025" cy="894588"/>
            <a:chOff x="0" y="0"/>
            <a:chExt cx="5346700" cy="1192784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5345796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Zuhur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781939"/>
              <a:ext cx="5346700" cy="41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</a:pPr>
              <a:r>
                <a:rPr lang="en-US" sz="2000" spc="-30">
                  <a:solidFill>
                    <a:srgbClr val="FFFFF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Setelah matahari tergelincir; 4 rakaat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296400" y="7829550"/>
            <a:ext cx="4010025" cy="894588"/>
            <a:chOff x="0" y="0"/>
            <a:chExt cx="5346700" cy="119278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5345796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Asar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781939"/>
              <a:ext cx="5346700" cy="41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</a:pPr>
              <a:r>
                <a:rPr lang="en-US" sz="2000" spc="-30">
                  <a:solidFill>
                    <a:srgbClr val="FFFFF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Setelah matahari condong; 4 rakaat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611225" y="7829550"/>
            <a:ext cx="4010025" cy="894588"/>
            <a:chOff x="0" y="0"/>
            <a:chExt cx="5346700" cy="1192784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0"/>
              <a:ext cx="5345796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FFFFFF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Magrib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781939"/>
              <a:ext cx="5346700" cy="41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</a:pPr>
              <a:r>
                <a:rPr lang="en-US" sz="2000" spc="-30">
                  <a:solidFill>
                    <a:srgbClr val="FFFFF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Setelah matahari terbenam; 3 rakaat</a:t>
              </a: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1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247255"/>
            <a:ext cx="6886575" cy="227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Mendapat </a:t>
            </a:r>
            <a:r>
              <a:rPr lang="en-US" b="true" sz="2499" spc="-37" strike="noStrike" u="none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pahala</a:t>
            </a: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yang berlimpah dari Allah SWT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Hati menjadi </a:t>
            </a:r>
            <a:r>
              <a:rPr lang="en-US" b="true" sz="2499" spc="-37" strike="noStrike" u="none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tenang</a:t>
            </a: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penuh kedamaian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Dijauhkan dari perbuatan </a:t>
            </a:r>
            <a:r>
              <a:rPr lang="en-US" b="true" sz="2499" spc="-37" strike="noStrike" u="none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buruk</a:t>
            </a:r>
            <a:r>
              <a:rPr lang="en-US" sz="2499" spc="-37" strike="noStrike" u="none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godaan setan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FFFFF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Keutamaan Sholat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FIQIH SHOLAT</dc:description>
  <dc:identifier>DAHB33vF70A</dc:identifier>
  <dcterms:modified xsi:type="dcterms:W3CDTF">2011-08-01T06:04:30Z</dcterms:modified>
  <cp:revision>1</cp:revision>
  <dc:title>Presentasi - FIQIH SHOLAT</dc:title>
</cp:coreProperties>
</file>