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Helvetica World" charset="1" panose="020B0500040000020004"/>
      <p:regular r:id="rId19"/>
    </p:embeddedFont>
    <p:embeddedFont>
      <p:font typeface="Georgia Pro Condensed" charset="1" panose="02040506050405020303"/>
      <p:regular r:id="rId20"/>
    </p:embeddedFont>
    <p:embeddedFont>
      <p:font typeface="Helvetica World Bold" charset="1" panose="020B0800040000020004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12700"/>
            <a:ext cx="11201400" cy="10299700"/>
            <a:chOff x="0" y="0"/>
            <a:chExt cx="963348" cy="8857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63348" cy="885799"/>
            </a:xfrm>
            <a:custGeom>
              <a:avLst/>
              <a:gdLst/>
              <a:ahLst/>
              <a:cxnLst/>
              <a:rect r="r" b="b" t="t" l="l"/>
              <a:pathLst>
                <a:path h="885799" w="963348">
                  <a:moveTo>
                    <a:pt x="0" y="0"/>
                  </a:moveTo>
                  <a:lnTo>
                    <a:pt x="963348" y="0"/>
                  </a:lnTo>
                  <a:lnTo>
                    <a:pt x="963348" y="885799"/>
                  </a:lnTo>
                  <a:lnTo>
                    <a:pt x="0" y="885799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868150" y="666750"/>
            <a:ext cx="5753100" cy="8953500"/>
            <a:chOff x="0" y="0"/>
            <a:chExt cx="814724" cy="12679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4724" cy="1267949"/>
            </a:xfrm>
            <a:custGeom>
              <a:avLst/>
              <a:gdLst/>
              <a:ahLst/>
              <a:cxnLst/>
              <a:rect r="r" b="b" t="t" l="l"/>
              <a:pathLst>
                <a:path h="1267949" w="814724">
                  <a:moveTo>
                    <a:pt x="26914" y="0"/>
                  </a:moveTo>
                  <a:lnTo>
                    <a:pt x="787810" y="0"/>
                  </a:lnTo>
                  <a:cubicBezTo>
                    <a:pt x="802675" y="0"/>
                    <a:pt x="814724" y="12050"/>
                    <a:pt x="814724" y="26914"/>
                  </a:cubicBezTo>
                  <a:lnTo>
                    <a:pt x="814724" y="1241035"/>
                  </a:lnTo>
                  <a:cubicBezTo>
                    <a:pt x="814724" y="1255899"/>
                    <a:pt x="802675" y="1267949"/>
                    <a:pt x="787810" y="1267949"/>
                  </a:cubicBezTo>
                  <a:lnTo>
                    <a:pt x="26914" y="1267949"/>
                  </a:lnTo>
                  <a:cubicBezTo>
                    <a:pt x="12050" y="1267949"/>
                    <a:pt x="0" y="1255899"/>
                    <a:pt x="0" y="1241035"/>
                  </a:cubicBezTo>
                  <a:lnTo>
                    <a:pt x="0" y="26914"/>
                  </a:lnTo>
                  <a:cubicBezTo>
                    <a:pt x="0" y="12050"/>
                    <a:pt x="12050" y="0"/>
                    <a:pt x="26914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99" r="0" b="-199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666750" y="9011285"/>
            <a:ext cx="6886575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40"/>
              </a:lnSpc>
            </a:pPr>
            <a:r>
              <a:rPr lang="en-US" sz="3800" spc="-57" strike="noStrike" u="none">
                <a:solidFill>
                  <a:srgbClr val="FFFCF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[Your Name Here]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75380" y="975068"/>
            <a:ext cx="9754495" cy="5790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956"/>
              </a:lnSpc>
            </a:pPr>
            <a:r>
              <a:rPr lang="en-US" sz="14956" spc="-523" strike="noStrike" u="none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Serunya Belajar Berpuasa!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3117037">
            <a:off x="8947742" y="765609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1"/>
                </a:lnTo>
                <a:lnTo>
                  <a:pt x="0" y="18590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7994650"/>
            <a:ext cx="6886575" cy="1625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49"/>
              </a:lnSpc>
            </a:pPr>
            <a:r>
              <a:rPr lang="en-US" sz="2499" spc="-37">
                <a:solidFill>
                  <a:srgbClr val="FFFCF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Mari kita uji pengetahuan tentang puasa! Pilih jawaban yang benar untuk pertanyaan berikut ini dan lihat seberapa banyak yang sudah kamu pelajari!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733425"/>
            <a:ext cx="6886575" cy="226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</a:pPr>
            <a:r>
              <a:rPr lang="en-US" sz="8000" spc="-240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Kuis Cerdas Puasa!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991600" y="1076325"/>
            <a:ext cx="8629650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99"/>
              </a:lnSpc>
              <a:spcBef>
                <a:spcPct val="0"/>
              </a:spcBef>
            </a:pPr>
            <a:r>
              <a:rPr lang="en-US" sz="2999" spc="-104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Bulan wajib puasa?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991600" y="2457450"/>
            <a:ext cx="8629650" cy="1538600"/>
            <a:chOff x="0" y="0"/>
            <a:chExt cx="2272830" cy="40522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272830" cy="4433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991600" y="4318206"/>
            <a:ext cx="8629650" cy="1538600"/>
            <a:chOff x="0" y="0"/>
            <a:chExt cx="2272830" cy="40522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272830" cy="4433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991600" y="6210411"/>
            <a:ext cx="8629650" cy="1538600"/>
            <a:chOff x="0" y="0"/>
            <a:chExt cx="2272830" cy="40522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2272830" cy="4433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991600" y="8072861"/>
            <a:ext cx="8629650" cy="1538600"/>
            <a:chOff x="0" y="0"/>
            <a:chExt cx="2272830" cy="40522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2272830" cy="4433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9650688" y="3001325"/>
            <a:ext cx="7311473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Ramadhan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650688" y="4862081"/>
            <a:ext cx="7311473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Syawal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650688" y="6754286"/>
            <a:ext cx="7311473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Dzulhijjah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650688" y="8616736"/>
            <a:ext cx="7311473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Muharram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7994650"/>
            <a:ext cx="6886575" cy="1625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49"/>
              </a:lnSpc>
            </a:pPr>
            <a:r>
              <a:rPr lang="en-US" sz="2499" spc="-37">
                <a:solidFill>
                  <a:srgbClr val="FFFCF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Mari kita uji pengetahuan kita tentang puasa! Di bawah ini, ada pertanyaan yang akan membantu kita belajar lebih banyak tentang waktu-waktu penting saat berpuasa.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733425"/>
            <a:ext cx="6886575" cy="226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</a:pPr>
            <a:r>
              <a:rPr lang="en-US" sz="8000" spc="-240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Kuis Cerdas Puasa!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991600" y="1076325"/>
            <a:ext cx="8629650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99"/>
              </a:lnSpc>
              <a:spcBef>
                <a:spcPct val="0"/>
              </a:spcBef>
            </a:pPr>
            <a:r>
              <a:rPr lang="en-US" sz="2999" spc="-104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Kapan berhenti makan?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991600" y="2457450"/>
            <a:ext cx="8629650" cy="1538600"/>
            <a:chOff x="0" y="0"/>
            <a:chExt cx="2272830" cy="40522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272830" cy="4433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991600" y="4318206"/>
            <a:ext cx="8629650" cy="1538600"/>
            <a:chOff x="0" y="0"/>
            <a:chExt cx="2272830" cy="40522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272830" cy="4433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991600" y="6210411"/>
            <a:ext cx="8629650" cy="1538600"/>
            <a:chOff x="0" y="0"/>
            <a:chExt cx="2272830" cy="40522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2272830" cy="4433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991600" y="8072861"/>
            <a:ext cx="8629650" cy="1538600"/>
            <a:chOff x="0" y="0"/>
            <a:chExt cx="2272830" cy="40522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2272830" cy="4433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9650688" y="3001325"/>
            <a:ext cx="7311473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Subuh/Imsak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650688" y="4862081"/>
            <a:ext cx="7311473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Dzuhur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650688" y="6754286"/>
            <a:ext cx="7311473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Ashar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650688" y="8616736"/>
            <a:ext cx="7311473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Maghrib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7994650"/>
            <a:ext cx="6886575" cy="1625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49"/>
              </a:lnSpc>
            </a:pPr>
            <a:r>
              <a:rPr lang="en-US" sz="2499" spc="-37">
                <a:solidFill>
                  <a:srgbClr val="FFFCF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Mari kita uji pengetahuan kita tentang puasa! Jawab pertanyaan berikut dengan benar untuk menunjukkan seberapa baik kamu memahami tentang puasa.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6750" y="733425"/>
            <a:ext cx="6886575" cy="226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00"/>
              </a:lnSpc>
            </a:pPr>
            <a:r>
              <a:rPr lang="en-US" sz="8000" spc="-240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Kuis Cerdas Puasa!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991600" y="1076325"/>
            <a:ext cx="8629650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99"/>
              </a:lnSpc>
              <a:spcBef>
                <a:spcPct val="0"/>
              </a:spcBef>
            </a:pPr>
            <a:r>
              <a:rPr lang="en-US" sz="2999" spc="-104">
                <a:solidFill>
                  <a:srgbClr val="FFFCF3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Kapan berbuka?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991600" y="2457450"/>
            <a:ext cx="8629650" cy="1538600"/>
            <a:chOff x="0" y="0"/>
            <a:chExt cx="2272830" cy="40522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272830" cy="4433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991600" y="4318206"/>
            <a:ext cx="8629650" cy="1538600"/>
            <a:chOff x="0" y="0"/>
            <a:chExt cx="2272830" cy="40522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272830" cy="4433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991600" y="6210411"/>
            <a:ext cx="8629650" cy="1538600"/>
            <a:chOff x="0" y="0"/>
            <a:chExt cx="2272830" cy="40522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2272830" cy="4433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991600" y="8072861"/>
            <a:ext cx="8629650" cy="1538600"/>
            <a:chOff x="0" y="0"/>
            <a:chExt cx="2272830" cy="40522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272830" cy="405228"/>
            </a:xfrm>
            <a:custGeom>
              <a:avLst/>
              <a:gdLst/>
              <a:ahLst/>
              <a:cxnLst/>
              <a:rect r="r" b="b" t="t" l="l"/>
              <a:pathLst>
                <a:path h="405228" w="2272830">
                  <a:moveTo>
                    <a:pt x="35885" y="0"/>
                  </a:moveTo>
                  <a:lnTo>
                    <a:pt x="2236944" y="0"/>
                  </a:lnTo>
                  <a:cubicBezTo>
                    <a:pt x="2246462" y="0"/>
                    <a:pt x="2255589" y="3781"/>
                    <a:pt x="2262319" y="10511"/>
                  </a:cubicBezTo>
                  <a:cubicBezTo>
                    <a:pt x="2269049" y="17240"/>
                    <a:pt x="2272830" y="26368"/>
                    <a:pt x="2272830" y="35885"/>
                  </a:cubicBezTo>
                  <a:lnTo>
                    <a:pt x="2272830" y="369343"/>
                  </a:lnTo>
                  <a:cubicBezTo>
                    <a:pt x="2272830" y="378860"/>
                    <a:pt x="2269049" y="387988"/>
                    <a:pt x="2262319" y="394717"/>
                  </a:cubicBezTo>
                  <a:cubicBezTo>
                    <a:pt x="2255589" y="401447"/>
                    <a:pt x="2246462" y="405228"/>
                    <a:pt x="2236944" y="405228"/>
                  </a:cubicBezTo>
                  <a:lnTo>
                    <a:pt x="35885" y="405228"/>
                  </a:lnTo>
                  <a:cubicBezTo>
                    <a:pt x="26368" y="405228"/>
                    <a:pt x="17240" y="401447"/>
                    <a:pt x="10511" y="394717"/>
                  </a:cubicBezTo>
                  <a:cubicBezTo>
                    <a:pt x="3781" y="387988"/>
                    <a:pt x="0" y="378860"/>
                    <a:pt x="0" y="369343"/>
                  </a:cubicBezTo>
                  <a:lnTo>
                    <a:pt x="0" y="35885"/>
                  </a:lnTo>
                  <a:cubicBezTo>
                    <a:pt x="0" y="26368"/>
                    <a:pt x="3781" y="17240"/>
                    <a:pt x="10511" y="10511"/>
                  </a:cubicBezTo>
                  <a:cubicBezTo>
                    <a:pt x="17240" y="3781"/>
                    <a:pt x="26368" y="0"/>
                    <a:pt x="35885" y="0"/>
                  </a:cubicBezTo>
                  <a:close/>
                </a:path>
              </a:pathLst>
            </a:custGeom>
            <a:solidFill>
              <a:srgbClr val="FFFCF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2272830" cy="4433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9650688" y="3001325"/>
            <a:ext cx="7311473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Maghrib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650688" y="4862081"/>
            <a:ext cx="7311473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Subuh/Imsak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650688" y="6754286"/>
            <a:ext cx="7311473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Dzuhur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650688" y="8616736"/>
            <a:ext cx="7311473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pc="-37" strike="noStrike" u="none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Ashar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1031988" cy="13509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1988" cy="1350966"/>
            </a:xfrm>
            <a:custGeom>
              <a:avLst/>
              <a:gdLst/>
              <a:ahLst/>
              <a:cxnLst/>
              <a:rect r="r" b="b" t="t" l="l"/>
              <a:pathLst>
                <a:path h="1350966" w="1031988">
                  <a:moveTo>
                    <a:pt x="0" y="0"/>
                  </a:moveTo>
                  <a:lnTo>
                    <a:pt x="1031988" y="0"/>
                  </a:lnTo>
                  <a:lnTo>
                    <a:pt x="1031988" y="1350966"/>
                  </a:lnTo>
                  <a:lnTo>
                    <a:pt x="0" y="1350966"/>
                  </a:lnTo>
                  <a:close/>
                </a:path>
              </a:pathLst>
            </a:custGeom>
            <a:solidFill>
              <a:srgbClr val="4B53F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52512" y="666750"/>
            <a:ext cx="5753100" cy="8953500"/>
            <a:chOff x="0" y="0"/>
            <a:chExt cx="814724" cy="12679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4724" cy="1267949"/>
            </a:xfrm>
            <a:custGeom>
              <a:avLst/>
              <a:gdLst/>
              <a:ahLst/>
              <a:cxnLst/>
              <a:rect r="r" b="b" t="t" l="l"/>
              <a:pathLst>
                <a:path h="1267949" w="814724">
                  <a:moveTo>
                    <a:pt x="26914" y="0"/>
                  </a:moveTo>
                  <a:lnTo>
                    <a:pt x="787810" y="0"/>
                  </a:lnTo>
                  <a:cubicBezTo>
                    <a:pt x="802675" y="0"/>
                    <a:pt x="814724" y="12050"/>
                    <a:pt x="814724" y="26914"/>
                  </a:cubicBezTo>
                  <a:lnTo>
                    <a:pt x="814724" y="1241035"/>
                  </a:lnTo>
                  <a:cubicBezTo>
                    <a:pt x="814724" y="1255899"/>
                    <a:pt x="802675" y="1267949"/>
                    <a:pt x="787810" y="1267949"/>
                  </a:cubicBezTo>
                  <a:lnTo>
                    <a:pt x="26914" y="1267949"/>
                  </a:lnTo>
                  <a:cubicBezTo>
                    <a:pt x="12050" y="1267949"/>
                    <a:pt x="0" y="1255899"/>
                    <a:pt x="0" y="1241035"/>
                  </a:cubicBezTo>
                  <a:lnTo>
                    <a:pt x="0" y="26914"/>
                  </a:lnTo>
                  <a:cubicBezTo>
                    <a:pt x="0" y="12050"/>
                    <a:pt x="12050" y="0"/>
                    <a:pt x="26914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99" r="0" b="-199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9296400" y="9011285"/>
            <a:ext cx="8324850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40"/>
              </a:lnSpc>
            </a:pPr>
            <a:r>
              <a:rPr lang="en-US" sz="3800" spc="-5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Terima kasih sudah belajar bersama!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303759" y="942975"/>
            <a:ext cx="8317491" cy="1999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956"/>
              </a:lnSpc>
            </a:pPr>
            <a:r>
              <a:rPr lang="en-US" sz="14956" spc="-523">
                <a:solidFill>
                  <a:srgbClr val="000000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Semangat!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3117037">
            <a:off x="5418783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20200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2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FFFCF3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465383" cy="23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0225" y="1562100"/>
            <a:ext cx="12944475" cy="3619500"/>
            <a:chOff x="0" y="0"/>
            <a:chExt cx="17259300" cy="48260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85725"/>
              <a:ext cx="17259300" cy="1702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Apa Itu Puasa?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197212"/>
              <a:ext cx="17259300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Puasa (Saum) berarti menahan diri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3069166"/>
              <a:ext cx="13512134" cy="17568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</a:pP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Puasa adalah </a:t>
              </a: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menahan diri</a:t>
              </a: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dari makan dan minum serta hal-hal yang membatalkan dari Subuh hingga Maghrib. Ini juga merupakan Rukun Islam yang ke-3 bagi umat Muslim.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20200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3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FFFCF3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465383" cy="23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0225" y="1562100"/>
            <a:ext cx="12944475" cy="3657600"/>
            <a:chOff x="0" y="0"/>
            <a:chExt cx="17259300" cy="48768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85725"/>
              <a:ext cx="17259300" cy="1702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Kenapa Kita Harus Puasa?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197212"/>
              <a:ext cx="17259300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Manfaat dan perintah Allah dalam puasa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3069166"/>
              <a:ext cx="13512134" cy="18076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</a:pP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Puasa adalah </a:t>
              </a: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perintah Allah</a:t>
              </a: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dalam Al-Qur’an yang mengajarkan kita untuk menjadi </a:t>
              </a: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sabar dan peduli</a:t>
              </a: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terhadap sesama. Selain itu, puasa juga menjaga kesehatan tubuh kita.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20200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4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FFFCF3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465383" cy="23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0225" y="1562100"/>
            <a:ext cx="12944475" cy="3581400"/>
            <a:chOff x="0" y="0"/>
            <a:chExt cx="17259300" cy="47752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85725"/>
              <a:ext cx="17259300" cy="1702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Jenis-Jenis Puasa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197212"/>
              <a:ext cx="17259300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Puasa Wajib: Ramadhan; Puasa Sunnah: Senin-Kamis, Syawal, Arafah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3069166"/>
              <a:ext cx="13512134" cy="17060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</a:pP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Terdapat dua jenis puasa yang harus diketahui. Pertama, puasa wajib selama bulan Ramadhan. Kedua, puasa sunnah seperti pada hari Senin-Kamis, Syawal, dan Arafah.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20200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5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FFFCF3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465383" cy="23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0225" y="1562100"/>
            <a:ext cx="12944475" cy="3619500"/>
            <a:chOff x="0" y="0"/>
            <a:chExt cx="17259300" cy="48260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85725"/>
              <a:ext cx="17259300" cy="1702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Siap-Siap Puasa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197212"/>
              <a:ext cx="17259300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Syarat Sah untuk Berpuasa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3069166"/>
              <a:ext cx="13512134" cy="17568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</a:pP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Sebelum berpuasa, ada </a:t>
              </a: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beberapa syarat harus dipenuhi</a:t>
              </a: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, yaitu beragama Islam, sudah baligh dan berakal, mampu secara fisik, serta niat di malam hari atau saat sahur.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20200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6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FFFCF3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465383" cy="23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0225" y="1562100"/>
            <a:ext cx="12944475" cy="3619500"/>
            <a:chOff x="0" y="0"/>
            <a:chExt cx="17259300" cy="48260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85725"/>
              <a:ext cx="17259300" cy="1702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Rahasia Kuat Puasa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197212"/>
              <a:ext cx="17259300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Sahur = makan sebelum Subuh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3069166"/>
              <a:ext cx="13512134" cy="17568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</a:pP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Sahur</a:t>
              </a: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adalah waktu penting untuk </a:t>
              </a: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mengisi energi</a:t>
              </a: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sebelum berpuasa. Makan bersama keluarga dan minum cukup air putih dapat memberikan keberkahan serta kekuatan sepanjang hari.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20200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7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FFFCF3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465383" cy="23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0225" y="1562100"/>
            <a:ext cx="12944475" cy="4972050"/>
            <a:chOff x="0" y="0"/>
            <a:chExt cx="17259300" cy="66294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85725"/>
              <a:ext cx="17259300" cy="3455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Hal-Hal yang Membatalkan Puasa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3949812"/>
              <a:ext cx="17259300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Makan/minum sengaja, muntah, marah, sakit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4821766"/>
              <a:ext cx="13512134" cy="18076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</a:pP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Puasa bisa </a:t>
              </a: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batal</a:t>
              </a: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jika kita melakukan hal-hal seperti makan atau minum dengan </a:t>
              </a: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sengaja</a:t>
              </a: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, muntah, atau marah-marah. Pastikan untuk menjaga sikap dan kesehatan saat berpuasa!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20200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8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FFFCF3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465383" cy="23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0225" y="1562100"/>
            <a:ext cx="12944475" cy="3657600"/>
            <a:chOff x="0" y="0"/>
            <a:chExt cx="17259300" cy="48768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85725"/>
              <a:ext cx="17259300" cy="1702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Adab Saat Berpuasa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197212"/>
              <a:ext cx="17259300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Jaga lisan dan perbanyak ibadah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3069166"/>
              <a:ext cx="13512134" cy="18076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</a:pP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Saat berpuasa, penting untuk </a:t>
              </a: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menjaga lisan</a:t>
              </a: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 dan bersikap baik. Perbanyak ibadah, </a:t>
              </a: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segerakan berbuka</a:t>
              </a: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, dan berdoa sebelum makan untuk meraih pahala yang lebih besar selama Ramadhan.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B53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20200"/>
            <a:ext cx="152400" cy="19050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9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FFFCF3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465383" cy="2396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0225" y="1562100"/>
            <a:ext cx="12944475" cy="3657600"/>
            <a:chOff x="0" y="0"/>
            <a:chExt cx="17259300" cy="48768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85725"/>
              <a:ext cx="17259300" cy="1702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</a:pPr>
              <a:r>
                <a:rPr lang="en-US" sz="8000" spc="-240">
                  <a:solidFill>
                    <a:srgbClr val="000000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Menu Berbuka Sehat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197212"/>
              <a:ext cx="17259300" cy="55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Sunnah berbuka dengan kurma dan air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3069166"/>
              <a:ext cx="13512134" cy="18076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499"/>
                </a:lnSpc>
              </a:pP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Saat berbuka puasa, disunnahkan untuk memulai dengan </a:t>
              </a:r>
              <a:r>
                <a:rPr lang="en-US" b="true" sz="2499" spc="-37">
                  <a:solidFill>
                    <a:srgbClr val="00000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kurma atau air putih</a:t>
              </a:r>
              <a:r>
                <a:rPr lang="en-US" sz="2499" spc="-37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. Ini memberikan nutrisi dan energi secara instan, tetapi jangan makan berlebihan agar tetap sehat.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Presentasi - Serunya Belajar Berpuasa!</dc:description>
  <dc:identifier>DAHB4AduxU0</dc:identifier>
  <dcterms:modified xsi:type="dcterms:W3CDTF">2011-08-01T06:04:30Z</dcterms:modified>
  <cp:revision>1</cp:revision>
  <dc:title>Presentasi - Serunya Belajar Berpuasa!</dc:title>
</cp:coreProperties>
</file>